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4CA84A"/>
    <a:srgbClr val="CCCCD1"/>
    <a:srgbClr val="8E6B48"/>
    <a:srgbClr val="A1795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1596"/>
    <p:restoredTop sz="85976" autoAdjust="0"/>
  </p:normalViewPr>
  <p:slideViewPr>
    <p:cSldViewPr>
      <p:cViewPr>
        <p:scale>
          <a:sx n="112" d="100"/>
          <a:sy n="112" d="100"/>
        </p:scale>
        <p:origin x="-264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184" y="-173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FC3D-A00A-154C-9C02-55B7D2F15074}" type="datetimeFigureOut">
              <a:rPr lang="fr-FR" smtClean="0"/>
              <a:pPr/>
              <a:t>24.07.2017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A530-0E98-8E4F-8E1B-0465E735AF13}" type="slidenum">
              <a:rPr lang="fr-FR" smtClean="0"/>
              <a:pPr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161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400" noProof="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928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35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40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747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19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AU" sz="140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07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2625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5918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7792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4185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014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386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610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noProof="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39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4049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sz="1400" kern="1200" smtClean="0">
              <a:solidFill>
                <a:schemeClr val="tx1"/>
              </a:solidFill>
              <a:effectLst/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6270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>
              <a:latin typeface="Trebuchet MS"/>
              <a:cs typeface="Trebuchet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366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latin typeface="Trebuchet MS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latin typeface="Trebuchet MS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 kern="1200" smtClean="0">
                <a:solidFill>
                  <a:schemeClr val="tx1"/>
                </a:solidFill>
                <a:effectLst/>
                <a:latin typeface="Trebuchet MS"/>
                <a:ea typeface="+mn-ea"/>
                <a:cs typeface="Trebuchet MS"/>
              </a:rPr>
              <a:t>At enrolment, 9.5% of participants had been diagnosed HIV positive for &lt;15 days, 40.9% for 15 days to 1 month, and 49.6% for &gt;1month. </a:t>
            </a:r>
            <a:endParaRPr lang="fr-FR" sz="1400" i="1" kern="1200" smtClean="0">
              <a:solidFill>
                <a:schemeClr val="tx1"/>
              </a:solidFill>
              <a:effectLst/>
              <a:latin typeface="Trebuchet MS"/>
              <a:ea typeface="+mn-ea"/>
              <a:cs typeface="Trebuchet MS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711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A530-0E98-8E4F-8E1B-0465E735AF1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645024"/>
            <a:ext cx="7772400" cy="144016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182344"/>
            <a:ext cx="6400800" cy="1126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-11385" y="1117143"/>
            <a:ext cx="3239470" cy="17843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99380" y="0"/>
            <a:ext cx="3875330" cy="387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0383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934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327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1800508" cy="216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76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6660000" cy="27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964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97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094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64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039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96921" y="0"/>
            <a:ext cx="3347079" cy="4824000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539999" y="2665487"/>
            <a:ext cx="8064000" cy="1116124"/>
          </a:xfrm>
        </p:spPr>
        <p:txBody>
          <a:bodyPr lIns="126000"/>
          <a:lstStyle>
            <a:lvl1pPr>
              <a:lnSpc>
                <a:spcPct val="100000"/>
              </a:lnSpc>
              <a:tabLst>
                <a:tab pos="4667250" algn="l"/>
              </a:tabLst>
              <a:defRPr sz="1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39999" y="3796468"/>
            <a:ext cx="8064000" cy="2368835"/>
          </a:xfrm>
        </p:spPr>
        <p:txBody>
          <a:bodyPr lIns="126000" anchor="b" anchorCtr="0"/>
          <a:lstStyle>
            <a:lvl1pPr marL="1588" indent="0">
              <a:lnSpc>
                <a:spcPct val="1350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accent1"/>
                </a:solidFill>
              </a:defRPr>
            </a:lvl1pPr>
            <a:lvl2pPr marL="1588" indent="0">
              <a:lnSpc>
                <a:spcPct val="135000"/>
              </a:lnSpc>
              <a:spcAft>
                <a:spcPts val="0"/>
              </a:spcAft>
              <a:buNone/>
              <a:defRPr sz="900" b="0" baseline="0">
                <a:solidFill>
                  <a:schemeClr val="tx1"/>
                </a:solidFill>
              </a:defRPr>
            </a:lvl2pPr>
            <a:lvl3pPr marL="1588" indent="0">
              <a:lnSpc>
                <a:spcPct val="135000"/>
              </a:lnSpc>
              <a:spcAft>
                <a:spcPts val="0"/>
              </a:spcAft>
              <a:buNone/>
              <a:defRPr sz="900" b="0" baseline="0">
                <a:solidFill>
                  <a:schemeClr val="tx1"/>
                </a:solidFill>
              </a:defRPr>
            </a:lvl3pPr>
            <a:lvl4pPr marL="1588" indent="0">
              <a:lnSpc>
                <a:spcPct val="135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 baseline="0">
                <a:solidFill>
                  <a:schemeClr val="tx1"/>
                </a:solidFill>
              </a:defRPr>
            </a:lvl4pPr>
            <a:lvl5pPr marL="1588" indent="0">
              <a:lnSpc>
                <a:spcPct val="135000"/>
              </a:lnSpc>
              <a:buNone/>
              <a:defRPr sz="900" b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2880000" cy="21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7796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156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467543" y="6525344"/>
            <a:ext cx="395597" cy="33265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fr-FR" sz="800" b="1" smtClean="0">
                <a:solidFill>
                  <a:schemeClr val="accent1"/>
                </a:solidFill>
              </a:rPr>
              <a:t>ANRS</a:t>
            </a:r>
            <a:endParaRPr lang="fr-FR" sz="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58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78904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Trebuchet MS" panose="020B0603020202020204" pitchFamily="34" charset="0"/>
              </a:rPr>
              <a:t>ANRS </a:t>
            </a:r>
            <a:r>
              <a:rPr lang="fr-FR" dirty="0" smtClean="0">
                <a:latin typeface="Trebuchet MS" panose="020B0603020202020204" pitchFamily="34" charset="0"/>
              </a:rPr>
              <a:t>146 - </a:t>
            </a:r>
            <a:r>
              <a:rPr lang="fr-FR" dirty="0" err="1" smtClean="0">
                <a:latin typeface="Trebuchet MS" panose="020B0603020202020204" pitchFamily="34" charset="0"/>
              </a:rPr>
              <a:t>GeSIDA</a:t>
            </a:r>
            <a:r>
              <a:rPr lang="fr-FR" smtClean="0">
                <a:latin typeface="Trebuchet MS" panose="020B0603020202020204" pitchFamily="34" charset="0"/>
              </a:rPr>
              <a:t> 7211 OPTIMAL </a:t>
            </a:r>
            <a:br>
              <a:rPr lang="fr-FR" smtClean="0">
                <a:latin typeface="Trebuchet MS" panose="020B0603020202020204" pitchFamily="34" charset="0"/>
              </a:rPr>
            </a:b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O</a:t>
            </a:r>
            <a:r>
              <a:rPr lang="en-US" altLang="fr-FR" sz="2200">
                <a:latin typeface="Trebuchet MS" panose="020B0603020202020204" pitchFamily="34" charset="0"/>
              </a:rPr>
              <a:t>ptimized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P</a:t>
            </a:r>
            <a:r>
              <a:rPr lang="en-US" altLang="fr-FR" sz="2200">
                <a:latin typeface="Trebuchet MS" panose="020B0603020202020204" pitchFamily="34" charset="0"/>
              </a:rPr>
              <a:t>hase III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T</a:t>
            </a:r>
            <a:r>
              <a:rPr lang="en-US" altLang="fr-FR" sz="2200">
                <a:latin typeface="Trebuchet MS" panose="020B0603020202020204" pitchFamily="34" charset="0"/>
              </a:rPr>
              <a:t>rial of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I</a:t>
            </a:r>
            <a:r>
              <a:rPr lang="en-US" altLang="fr-FR" sz="2200">
                <a:latin typeface="Trebuchet MS" panose="020B0603020202020204" pitchFamily="34" charset="0"/>
              </a:rPr>
              <a:t>mmuno-stimulation with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M</a:t>
            </a:r>
            <a:r>
              <a:rPr lang="en-US" altLang="fr-FR" sz="2200">
                <a:latin typeface="Trebuchet MS" panose="020B0603020202020204" pitchFamily="34" charset="0"/>
              </a:rPr>
              <a:t>araviroc, a CCR5 antagonist, combined with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A</a:t>
            </a:r>
            <a:r>
              <a:rPr lang="en-US" altLang="fr-FR" sz="2200">
                <a:latin typeface="Trebuchet MS" panose="020B0603020202020204" pitchFamily="34" charset="0"/>
              </a:rPr>
              <a:t>nti Retroviral Therapy (cART) in advanced, </a:t>
            </a:r>
            <a:r>
              <a:rPr lang="en-US" altLang="fr-FR" sz="2200" b="1">
                <a:solidFill>
                  <a:srgbClr val="FF0000"/>
                </a:solidFill>
                <a:latin typeface="Trebuchet MS" panose="020B0603020202020204" pitchFamily="34" charset="0"/>
              </a:rPr>
              <a:t>L</a:t>
            </a:r>
            <a:r>
              <a:rPr lang="en-US" altLang="fr-FR" sz="2200">
                <a:latin typeface="Trebuchet MS" panose="020B0603020202020204" pitchFamily="34" charset="0"/>
              </a:rPr>
              <a:t>ate diagnosed HIV-1 infected patients with an AIDS-defining event and/or CD4 counts </a:t>
            </a:r>
            <a:r>
              <a:rPr lang="en-US" altLang="fr-FR" sz="2200">
                <a:latin typeface="Trebuchet MS" panose="020B0603020202020204" pitchFamily="34" charset="0"/>
                <a:sym typeface="Symbol" pitchFamily="18" charset="2"/>
              </a:rPr>
              <a:t></a:t>
            </a:r>
            <a:r>
              <a:rPr lang="en-US" altLang="fr-FR" sz="2200">
                <a:latin typeface="Trebuchet MS" panose="020B0603020202020204" pitchFamily="34" charset="0"/>
              </a:rPr>
              <a:t> 200 cells/mm</a:t>
            </a:r>
            <a:r>
              <a:rPr lang="en-US" altLang="fr-FR" sz="2200" baseline="30000">
                <a:latin typeface="Trebuchet MS" panose="020B0603020202020204" pitchFamily="34" charset="0"/>
              </a:rPr>
              <a:t>3</a:t>
            </a:r>
            <a:r>
              <a:rPr lang="fr-FR">
                <a:latin typeface="Trebuchet MS" panose="020B0603020202020204" pitchFamily="34" charset="0"/>
              </a:rPr>
              <a:t/>
            </a:r>
            <a:br>
              <a:rPr lang="fr-FR">
                <a:latin typeface="Trebuchet MS" panose="020B0603020202020204" pitchFamily="34" charset="0"/>
              </a:rPr>
            </a:b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7664" y="5301208"/>
            <a:ext cx="6400800" cy="1126976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latin typeface="Trebuchet MS" panose="020B0603020202020204" pitchFamily="34" charset="0"/>
              </a:rPr>
              <a:t>Yves </a:t>
            </a:r>
            <a:r>
              <a:rPr lang="en-GB" err="1">
                <a:latin typeface="Trebuchet MS" panose="020B0603020202020204" pitchFamily="34" charset="0"/>
              </a:rPr>
              <a:t>Lévy</a:t>
            </a:r>
            <a:r>
              <a:rPr lang="en-GB">
                <a:latin typeface="Trebuchet MS" panose="020B0603020202020204" pitchFamily="34" charset="0"/>
              </a:rPr>
              <a:t>, </a:t>
            </a:r>
            <a:r>
              <a:rPr lang="en-GB" b="1" u="sng">
                <a:latin typeface="Trebuchet MS" panose="020B0603020202020204" pitchFamily="34" charset="0"/>
              </a:rPr>
              <a:t>Jean-Daniel </a:t>
            </a:r>
            <a:r>
              <a:rPr lang="en-GB" b="1" u="sng" err="1">
                <a:latin typeface="Trebuchet MS" panose="020B0603020202020204" pitchFamily="34" charset="0"/>
              </a:rPr>
              <a:t>Lelièvre</a:t>
            </a:r>
            <a:r>
              <a:rPr lang="en-GB">
                <a:latin typeface="Trebuchet MS" panose="020B0603020202020204" pitchFamily="34" charset="0"/>
              </a:rPr>
              <a:t>, Lambert </a:t>
            </a:r>
            <a:r>
              <a:rPr lang="en-GB" err="1">
                <a:latin typeface="Trebuchet MS" panose="020B0603020202020204" pitchFamily="34" charset="0"/>
              </a:rPr>
              <a:t>Assoumou</a:t>
            </a:r>
            <a:r>
              <a:rPr lang="en-GB">
                <a:latin typeface="Trebuchet MS" panose="020B0603020202020204" pitchFamily="34" charset="0"/>
              </a:rPr>
              <a:t>, Esther Aznar, Federico Pulido, Giuseppe </a:t>
            </a:r>
            <a:r>
              <a:rPr lang="en-GB" err="1">
                <a:latin typeface="Trebuchet MS" panose="020B0603020202020204" pitchFamily="34" charset="0"/>
              </a:rPr>
              <a:t>Tambussi</a:t>
            </a:r>
            <a:r>
              <a:rPr lang="en-GB">
                <a:latin typeface="Trebuchet MS" panose="020B0603020202020204" pitchFamily="34" charset="0"/>
              </a:rPr>
              <a:t>, Manuel Crespo, </a:t>
            </a:r>
            <a:r>
              <a:rPr lang="en-GB" err="1">
                <a:latin typeface="Trebuchet MS" panose="020B0603020202020204" pitchFamily="34" charset="0"/>
              </a:rPr>
              <a:t>Agnès</a:t>
            </a:r>
            <a:r>
              <a:rPr lang="en-GB">
                <a:latin typeface="Trebuchet MS" panose="020B0603020202020204" pitchFamily="34" charset="0"/>
              </a:rPr>
              <a:t> </a:t>
            </a:r>
            <a:r>
              <a:rPr lang="en-GB" err="1">
                <a:latin typeface="Trebuchet MS" panose="020B0603020202020204" pitchFamily="34" charset="0"/>
              </a:rPr>
              <a:t>Meybeck</a:t>
            </a:r>
            <a:r>
              <a:rPr lang="en-GB">
                <a:latin typeface="Trebuchet MS" panose="020B0603020202020204" pitchFamily="34" charset="0"/>
              </a:rPr>
              <a:t>, Jean-Michel Molina, Fanny </a:t>
            </a:r>
            <a:r>
              <a:rPr lang="en-GB" err="1">
                <a:latin typeface="Trebuchet MS" panose="020B0603020202020204" pitchFamily="34" charset="0"/>
              </a:rPr>
              <a:t>Cardon</a:t>
            </a:r>
            <a:r>
              <a:rPr lang="en-GB">
                <a:latin typeface="Trebuchet MS" panose="020B0603020202020204" pitchFamily="34" charset="0"/>
              </a:rPr>
              <a:t>, Constance </a:t>
            </a:r>
            <a:r>
              <a:rPr lang="en-GB" err="1">
                <a:latin typeface="Trebuchet MS" panose="020B0603020202020204" pitchFamily="34" charset="0"/>
              </a:rPr>
              <a:t>Delaugerre</a:t>
            </a:r>
            <a:r>
              <a:rPr lang="en-GB">
                <a:latin typeface="Trebuchet MS" panose="020B0603020202020204" pitchFamily="34" charset="0"/>
              </a:rPr>
              <a:t>, </a:t>
            </a:r>
            <a:r>
              <a:rPr lang="en-GB" err="1">
                <a:latin typeface="Trebuchet MS" panose="020B0603020202020204" pitchFamily="34" charset="0"/>
              </a:rPr>
              <a:t>Rémi</a:t>
            </a:r>
            <a:r>
              <a:rPr lang="en-GB">
                <a:latin typeface="Trebuchet MS" panose="020B0603020202020204" pitchFamily="34" charset="0"/>
              </a:rPr>
              <a:t> </a:t>
            </a:r>
            <a:r>
              <a:rPr lang="en-GB" err="1">
                <a:latin typeface="Trebuchet MS" panose="020B0603020202020204" pitchFamily="34" charset="0"/>
              </a:rPr>
              <a:t>Lancar</a:t>
            </a:r>
            <a:r>
              <a:rPr lang="en-GB">
                <a:latin typeface="Trebuchet MS" panose="020B0603020202020204" pitchFamily="34" charset="0"/>
              </a:rPr>
              <a:t>, </a:t>
            </a:r>
            <a:r>
              <a:rPr lang="en-GB" err="1">
                <a:latin typeface="Trebuchet MS" panose="020B0603020202020204" pitchFamily="34" charset="0"/>
              </a:rPr>
              <a:t>Lydie</a:t>
            </a:r>
            <a:r>
              <a:rPr lang="en-GB">
                <a:latin typeface="Trebuchet MS" panose="020B0603020202020204" pitchFamily="34" charset="0"/>
              </a:rPr>
              <a:t> </a:t>
            </a:r>
            <a:r>
              <a:rPr lang="en-GB" err="1">
                <a:latin typeface="Trebuchet MS" panose="020B0603020202020204" pitchFamily="34" charset="0"/>
              </a:rPr>
              <a:t>Béniguel</a:t>
            </a:r>
            <a:r>
              <a:rPr lang="en-GB">
                <a:latin typeface="Trebuchet MS" panose="020B0603020202020204" pitchFamily="34" charset="0"/>
              </a:rPr>
              <a:t>, Dominique </a:t>
            </a:r>
            <a:r>
              <a:rPr lang="en-GB" err="1">
                <a:latin typeface="Trebuchet MS" panose="020B0603020202020204" pitchFamily="34" charset="0"/>
              </a:rPr>
              <a:t>Costagliola</a:t>
            </a:r>
            <a:r>
              <a:rPr lang="en-GB">
                <a:latin typeface="Trebuchet MS" panose="020B0603020202020204" pitchFamily="34" charset="0"/>
              </a:rPr>
              <a:t> and the OPTIMAL trial team</a:t>
            </a:r>
            <a:endParaRPr lang="fr-FR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72008"/>
            <a:ext cx="8229600" cy="692696"/>
          </a:xfrm>
        </p:spPr>
        <p:txBody>
          <a:bodyPr>
            <a:noAutofit/>
          </a:bodyPr>
          <a:lstStyle/>
          <a:p>
            <a:r>
              <a:rPr lang="en-AU" sz="4000" smtClean="0">
                <a:latin typeface="Trebuchet MS" panose="020B0603020202020204" pitchFamily="34" charset="0"/>
              </a:rPr>
              <a:t>Sub-group analysis</a:t>
            </a:r>
            <a:endParaRPr lang="en-AU" sz="4000"/>
          </a:p>
        </p:txBody>
      </p:sp>
      <p:pic>
        <p:nvPicPr>
          <p:cNvPr id="4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187624" y="845115"/>
            <a:ext cx="7704856" cy="6012885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064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mtClean="0">
                <a:latin typeface="Trebuchet MS" panose="020B0603020202020204" pitchFamily="34" charset="0"/>
              </a:rPr>
              <a:t>Kaplan-Meier curves for the Primary endpoints</a:t>
            </a:r>
            <a:endParaRPr lang="en-A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31082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71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627284" cy="1143000"/>
          </a:xfrm>
        </p:spPr>
        <p:txBody>
          <a:bodyPr>
            <a:normAutofit fontScale="90000"/>
          </a:bodyPr>
          <a:lstStyle/>
          <a:p>
            <a:r>
              <a:rPr lang="en-AU" sz="3600" smtClean="0">
                <a:latin typeface="Trebuchet MS" panose="020B0603020202020204" pitchFamily="34" charset="0"/>
              </a:rPr>
              <a:t>Modifying effect on the incidence of events according to period </a:t>
            </a:r>
            <a:r>
              <a:rPr lang="en-AU" sz="3100" smtClean="0">
                <a:latin typeface="Trebuchet MS" panose="020B0603020202020204" pitchFamily="34" charset="0"/>
              </a:rPr>
              <a:t>(post hoc analysis)</a:t>
            </a:r>
            <a:endParaRPr lang="en-AU" sz="3100"/>
          </a:p>
        </p:txBody>
      </p:sp>
      <p:pic>
        <p:nvPicPr>
          <p:cNvPr id="4" name="Espace réservé du contenu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461"/>
          <a:stretch/>
        </p:blipFill>
        <p:spPr>
          <a:xfrm>
            <a:off x="755576" y="1684736"/>
            <a:ext cx="5845249" cy="4593841"/>
          </a:xfrm>
        </p:spPr>
      </p:pic>
      <p:pic>
        <p:nvPicPr>
          <p:cNvPr id="16" name="Espace réservé du contenu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7461"/>
          <a:stretch/>
        </p:blipFill>
        <p:spPr>
          <a:xfrm>
            <a:off x="395536" y="1401778"/>
            <a:ext cx="6205289" cy="48768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907704" y="61560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mtClean="0">
                <a:solidFill>
                  <a:srgbClr val="FF0000"/>
                </a:solidFill>
              </a:rPr>
              <a:t>MVC better</a:t>
            </a:r>
            <a:endParaRPr lang="en-AU" b="1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51920" y="61560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smtClean="0">
                <a:solidFill>
                  <a:srgbClr val="FF0000"/>
                </a:solidFill>
              </a:rPr>
              <a:t>PBO better</a:t>
            </a:r>
            <a:endParaRPr lang="en-AU" b="1">
              <a:solidFill>
                <a:srgbClr val="FF0000"/>
              </a:solidFill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707646"/>
              </p:ext>
            </p:extLst>
          </p:nvPr>
        </p:nvGraphicFramePr>
        <p:xfrm>
          <a:off x="6660232" y="1227581"/>
          <a:ext cx="2088232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53232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mtClean="0"/>
                        <a:t>Nb of events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smtClean="0"/>
                        <a:t>(Nb of pts)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86837"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MVC</a:t>
                      </a:r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PBO</a:t>
                      </a:r>
                      <a:endParaRPr lang="fr-FR" sz="14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7533194"/>
              </p:ext>
            </p:extLst>
          </p:nvPr>
        </p:nvGraphicFramePr>
        <p:xfrm>
          <a:off x="6669088" y="2118752"/>
          <a:ext cx="20882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302136"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31</a:t>
                      </a:r>
                    </a:p>
                    <a:p>
                      <a:pPr algn="ctr"/>
                      <a:r>
                        <a:rPr lang="fr-FR" sz="1400" smtClean="0"/>
                        <a:t>(26)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39</a:t>
                      </a:r>
                    </a:p>
                    <a:p>
                      <a:pPr algn="ctr"/>
                      <a:r>
                        <a:rPr lang="fr-FR" sz="1400" smtClean="0"/>
                        <a:t>(27)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263489"/>
              </p:ext>
            </p:extLst>
          </p:nvPr>
        </p:nvGraphicFramePr>
        <p:xfrm>
          <a:off x="6666088" y="3342888"/>
          <a:ext cx="20882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384059"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11</a:t>
                      </a:r>
                    </a:p>
                    <a:p>
                      <a:pPr algn="ctr"/>
                      <a:r>
                        <a:rPr lang="fr-FR" sz="1400" smtClean="0"/>
                        <a:t>(10)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4</a:t>
                      </a:r>
                    </a:p>
                    <a:p>
                      <a:pPr algn="ctr"/>
                      <a:r>
                        <a:rPr lang="fr-FR" sz="1400" smtClean="0"/>
                        <a:t>(3)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4801461"/>
              </p:ext>
            </p:extLst>
          </p:nvPr>
        </p:nvGraphicFramePr>
        <p:xfrm>
          <a:off x="6712218" y="4711040"/>
          <a:ext cx="208823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/>
                <a:gridCol w="1044116"/>
              </a:tblGrid>
              <a:tr h="384059"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20</a:t>
                      </a:r>
                    </a:p>
                    <a:p>
                      <a:pPr algn="ctr"/>
                      <a:r>
                        <a:rPr lang="fr-FR" sz="1400" smtClean="0"/>
                        <a:t>(17)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smtClean="0"/>
                        <a:t>35</a:t>
                      </a:r>
                    </a:p>
                    <a:p>
                      <a:pPr algn="ctr"/>
                      <a:r>
                        <a:rPr lang="fr-FR" sz="1400" smtClean="0"/>
                        <a:t>(26)</a:t>
                      </a:r>
                      <a:endParaRPr lang="fr-FR" sz="140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6741096" y="525300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Interaction between group and period: </a:t>
            </a:r>
            <a:r>
              <a:rPr lang="en-AU" b="1" smtClean="0">
                <a:solidFill>
                  <a:srgbClr val="FF0000"/>
                </a:solidFill>
                <a:latin typeface="Trebuchet MS" panose="020B0603020202020204" pitchFamily="34" charset="0"/>
              </a:rPr>
              <a:t>p=0.016</a:t>
            </a:r>
            <a:endParaRPr lang="en-AU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H="1">
            <a:off x="1700536" y="6082298"/>
            <a:ext cx="1627609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3500736" y="6082298"/>
            <a:ext cx="1800200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37622" y="6525344"/>
            <a:ext cx="2184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smtClean="0">
                <a:solidFill>
                  <a:schemeClr val="accent1"/>
                </a:solidFill>
                <a:latin typeface="Trebuchet MS" panose="020B0603020202020204" pitchFamily="34" charset="0"/>
              </a:rPr>
              <a:t>Poisson regression model </a:t>
            </a:r>
            <a:endParaRPr lang="en-AU" sz="14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4149080"/>
            <a:ext cx="18001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>
                <a:latin typeface="Trebuchet MS"/>
                <a:cs typeface="Trebuchet MS"/>
              </a:rPr>
              <a:t>0.61 </a:t>
            </a:r>
            <a:endParaRPr lang="en-GB" smtClean="0">
              <a:latin typeface="Trebuchet MS"/>
              <a:cs typeface="Trebuchet MS"/>
            </a:endParaRPr>
          </a:p>
          <a:p>
            <a:pPr algn="ctr"/>
            <a:r>
              <a:rPr lang="en-GB" sz="1400" smtClean="0">
                <a:latin typeface="Trebuchet MS"/>
                <a:cs typeface="Trebuchet MS"/>
              </a:rPr>
              <a:t>(</a:t>
            </a:r>
            <a:r>
              <a:rPr lang="en-GB" sz="1400">
                <a:latin typeface="Trebuchet MS"/>
                <a:cs typeface="Trebuchet MS"/>
              </a:rPr>
              <a:t>95% CI: 0.33-1.08)</a:t>
            </a:r>
            <a:endParaRPr lang="fr-FR" sz="1400">
              <a:latin typeface="Trebuchet MS"/>
              <a:cs typeface="Trebuchet M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23928" y="2708920"/>
            <a:ext cx="18001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>
                <a:latin typeface="Trebuchet MS"/>
                <a:cs typeface="Trebuchet MS"/>
              </a:rPr>
              <a:t>2,90 </a:t>
            </a:r>
          </a:p>
          <a:p>
            <a:pPr algn="ctr"/>
            <a:r>
              <a:rPr lang="en-GB" sz="1400" smtClean="0">
                <a:latin typeface="Trebuchet MS"/>
                <a:cs typeface="Trebuchet MS"/>
              </a:rPr>
              <a:t>(</a:t>
            </a:r>
            <a:r>
              <a:rPr lang="en-GB" sz="1400">
                <a:latin typeface="Trebuchet MS"/>
                <a:cs typeface="Trebuchet MS"/>
              </a:rPr>
              <a:t>95% CI: </a:t>
            </a:r>
            <a:r>
              <a:rPr lang="en-GB" sz="1400" smtClean="0">
                <a:latin typeface="Trebuchet MS"/>
                <a:cs typeface="Trebuchet MS"/>
              </a:rPr>
              <a:t>0.86-12.49)</a:t>
            </a:r>
            <a:endParaRPr lang="fr-FR" sz="14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0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smtClean="0">
                <a:latin typeface="Trebuchet MS" panose="020B0603020202020204" pitchFamily="34" charset="0"/>
              </a:rPr>
              <a:t>Virological success </a:t>
            </a:r>
            <a:br>
              <a:rPr lang="en-AU" smtClean="0">
                <a:latin typeface="Trebuchet MS" panose="020B0603020202020204" pitchFamily="34" charset="0"/>
              </a:rPr>
            </a:br>
            <a:r>
              <a:rPr lang="en-AU" sz="2700" smtClean="0">
                <a:latin typeface="Trebuchet MS" panose="020B0603020202020204" pitchFamily="34" charset="0"/>
              </a:rPr>
              <a:t>Snapshot </a:t>
            </a:r>
            <a:r>
              <a:rPr lang="en-AU" sz="2700">
                <a:latin typeface="Trebuchet MS" panose="020B0603020202020204" pitchFamily="34" charset="0"/>
              </a:rPr>
              <a:t>method</a:t>
            </a:r>
            <a:br>
              <a:rPr lang="en-AU" sz="2700">
                <a:latin typeface="Trebuchet MS" panose="020B0603020202020204" pitchFamily="34" charset="0"/>
              </a:rPr>
            </a:br>
            <a:endParaRPr lang="en-AU" sz="2700"/>
          </a:p>
        </p:txBody>
      </p:sp>
      <p:pic>
        <p:nvPicPr>
          <p:cNvPr id="4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4648"/>
          <a:stretch/>
        </p:blipFill>
        <p:spPr>
          <a:xfrm>
            <a:off x="683568" y="1196752"/>
            <a:ext cx="8097644" cy="5026521"/>
          </a:xfrm>
        </p:spPr>
      </p:pic>
      <p:sp>
        <p:nvSpPr>
          <p:cNvPr id="5" name="ZoneTexte 4"/>
          <p:cNvSpPr txBox="1"/>
          <p:nvPr/>
        </p:nvSpPr>
        <p:spPr>
          <a:xfrm>
            <a:off x="2426371" y="501304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3.0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834035" y="4616203"/>
            <a:ext cx="642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12.4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79801" y="40115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30.2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071889" y="320218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57.9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07993" y="286896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66.3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078588" y="283795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67.3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086700" y="269393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71.3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176345" y="269393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0000FF"/>
                </a:solidFill>
              </a:rPr>
              <a:t>72.8</a:t>
            </a:r>
            <a:endParaRPr lang="fr-FR" sz="1600" b="1">
              <a:solidFill>
                <a:srgbClr val="00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074715" y="4608935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5.3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71689" y="427811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15.5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59721" y="384606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29.0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55865" y="249939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60.9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5985" y="2177213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72.0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16105" y="197385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76.3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6225" y="199534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75.4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119195" y="192333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>
                <a:solidFill>
                  <a:srgbClr val="FF0000"/>
                </a:solidFill>
              </a:rPr>
              <a:t>78.3</a:t>
            </a:r>
            <a:endParaRPr lang="fr-FR" sz="1600" b="1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872089" y="326999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/>
              <a:t>P=0.048</a:t>
            </a:r>
            <a:endParaRPr lang="fr-FR" sz="1600" b="1"/>
          </a:p>
        </p:txBody>
      </p:sp>
      <p:sp>
        <p:nvSpPr>
          <p:cNvPr id="22" name="ZoneTexte 21"/>
          <p:cNvSpPr txBox="1"/>
          <p:nvPr/>
        </p:nvSpPr>
        <p:spPr>
          <a:xfrm>
            <a:off x="7960321" y="326999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smtClean="0"/>
              <a:t>P=0.207</a:t>
            </a:r>
            <a:endParaRPr lang="fr-FR" sz="1600" b="1"/>
          </a:p>
        </p:txBody>
      </p:sp>
      <p:sp>
        <p:nvSpPr>
          <p:cNvPr id="3" name="Rectangle 2"/>
          <p:cNvSpPr/>
          <p:nvPr/>
        </p:nvSpPr>
        <p:spPr>
          <a:xfrm>
            <a:off x="1187624" y="6237312"/>
            <a:ext cx="7776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600">
                <a:latin typeface="Trebuchet MS" panose="020B0603020202020204" pitchFamily="34" charset="0"/>
              </a:rPr>
              <a:t>failure = HIV RNA&gt; 50 c/mL </a:t>
            </a:r>
            <a:r>
              <a:rPr lang="en-AU" sz="1600" smtClean="0">
                <a:latin typeface="Trebuchet MS" panose="020B0603020202020204" pitchFamily="34" charset="0"/>
              </a:rPr>
              <a:t> at assessment visit or </a:t>
            </a:r>
            <a:r>
              <a:rPr lang="en-AU" sz="1600">
                <a:latin typeface="Trebuchet MS" panose="020B0603020202020204" pitchFamily="34" charset="0"/>
              </a:rPr>
              <a:t>withdrawal from the </a:t>
            </a:r>
            <a:r>
              <a:rPr lang="en-AU" sz="1600" smtClean="0">
                <a:latin typeface="Trebuchet MS" panose="020B0603020202020204" pitchFamily="34" charset="0"/>
              </a:rPr>
              <a:t>trial</a:t>
            </a: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60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4751" y="5688"/>
            <a:ext cx="8229600" cy="975040"/>
          </a:xfrm>
        </p:spPr>
        <p:txBody>
          <a:bodyPr>
            <a:normAutofit/>
          </a:bodyPr>
          <a:lstStyle/>
          <a:p>
            <a:r>
              <a:rPr lang="en-AU" sz="4000" smtClean="0">
                <a:latin typeface="Trebuchet MS" panose="020B0603020202020204" pitchFamily="34" charset="0"/>
              </a:rPr>
              <a:t>Evolution of CD4 T cell count</a:t>
            </a:r>
            <a:endParaRPr lang="en-AU" sz="4000"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059" b="14844"/>
          <a:stretch/>
        </p:blipFill>
        <p:spPr>
          <a:xfrm>
            <a:off x="755576" y="1628800"/>
            <a:ext cx="7937698" cy="4968552"/>
          </a:xfrm>
        </p:spPr>
      </p:pic>
      <p:sp>
        <p:nvSpPr>
          <p:cNvPr id="6" name="ZoneTexte 5"/>
          <p:cNvSpPr txBox="1"/>
          <p:nvPr/>
        </p:nvSpPr>
        <p:spPr>
          <a:xfrm>
            <a:off x="8028384" y="151672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+258</a:t>
            </a:r>
            <a:endParaRPr lang="fr-FR" sz="2000" b="1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43242" y="2230640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+254</a:t>
            </a:r>
            <a:endParaRPr lang="fr-FR" sz="2000" b="1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12360" y="2740858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smtClean="0">
                <a:latin typeface="Calibri" panose="020F0502020204030204" pitchFamily="34" charset="0"/>
                <a:cs typeface="Calibri" panose="020F0502020204030204" pitchFamily="34" charset="0"/>
              </a:rPr>
              <a:t>P=0.746</a:t>
            </a:r>
            <a:endParaRPr lang="fr-FR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7664" y="6453336"/>
            <a:ext cx="1779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400" smtClean="0">
                <a:solidFill>
                  <a:schemeClr val="accent1"/>
                </a:solidFill>
                <a:latin typeface="Trebuchet MS" panose="020B0603020202020204" pitchFamily="34" charset="0"/>
              </a:rPr>
              <a:t>Linear mixed model</a:t>
            </a:r>
            <a:endParaRPr lang="en-AU" sz="14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8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r>
              <a:rPr lang="en-AU" sz="4000" smtClean="0">
                <a:latin typeface="Trebuchet MS" panose="020B0603020202020204" pitchFamily="34" charset="0"/>
              </a:rPr>
              <a:t>Safety</a:t>
            </a:r>
            <a:endParaRPr lang="en-AU" sz="40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AU" smtClean="0">
                <a:latin typeface="Trebuchet MS" panose="020B0603020202020204" pitchFamily="34" charset="0"/>
              </a:rPr>
              <a:t>154 </a:t>
            </a:r>
            <a:r>
              <a:rPr lang="en-AU" smtClean="0">
                <a:solidFill>
                  <a:srgbClr val="4CA84A"/>
                </a:solidFill>
                <a:latin typeface="Trebuchet MS" panose="020B0603020202020204" pitchFamily="34" charset="0"/>
              </a:rPr>
              <a:t>SAE</a:t>
            </a:r>
            <a:r>
              <a:rPr lang="en-AU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AU" smtClean="0">
                <a:latin typeface="Trebuchet MS" panose="020B0603020202020204" pitchFamily="34" charset="0"/>
              </a:rPr>
              <a:t>for 110 patients:</a:t>
            </a:r>
          </a:p>
          <a:p>
            <a:pPr lvl="1" algn="just">
              <a:buFontTx/>
              <a:buChar char="-"/>
            </a:pPr>
            <a:r>
              <a:rPr lang="en-AU" sz="2600" b="1" u="sng" smtClean="0">
                <a:latin typeface="Trebuchet MS" panose="020B0603020202020204" pitchFamily="34" charset="0"/>
              </a:rPr>
              <a:t>Placebo group</a:t>
            </a:r>
            <a:r>
              <a:rPr lang="en-AU" sz="2600" b="1" smtClean="0">
                <a:latin typeface="Trebuchet MS" panose="020B0603020202020204" pitchFamily="34" charset="0"/>
              </a:rPr>
              <a:t>: </a:t>
            </a:r>
            <a:r>
              <a:rPr lang="en-AU" sz="2600" smtClean="0">
                <a:latin typeface="Trebuchet MS" panose="020B0603020202020204" pitchFamily="34" charset="0"/>
              </a:rPr>
              <a:t>80 SAE for 52 patients. 8 are considered as related to the treatment by the investigator or the sponsor</a:t>
            </a:r>
          </a:p>
          <a:p>
            <a:pPr lvl="1" algn="just">
              <a:buFontTx/>
              <a:buChar char="-"/>
            </a:pPr>
            <a:r>
              <a:rPr lang="en-AU" sz="2600" b="1" u="sng" smtClean="0">
                <a:latin typeface="Trebuchet MS" panose="020B0603020202020204" pitchFamily="34" charset="0"/>
              </a:rPr>
              <a:t>MVC group</a:t>
            </a:r>
            <a:r>
              <a:rPr lang="en-AU" sz="2600" b="1" smtClean="0">
                <a:latin typeface="Trebuchet MS" panose="020B0603020202020204" pitchFamily="34" charset="0"/>
              </a:rPr>
              <a:t>: </a:t>
            </a:r>
            <a:r>
              <a:rPr lang="en-AU" sz="2600" smtClean="0">
                <a:latin typeface="Trebuchet MS" panose="020B0603020202020204" pitchFamily="34" charset="0"/>
              </a:rPr>
              <a:t>66 SAE for 51 patients. 25 are considered as related to the treatment by the investigator or the sponsor</a:t>
            </a:r>
          </a:p>
          <a:p>
            <a:pPr lvl="1" algn="just">
              <a:buFontTx/>
              <a:buChar char="-"/>
            </a:pPr>
            <a:r>
              <a:rPr lang="en-AU" sz="2600" smtClean="0">
                <a:latin typeface="Trebuchet MS" panose="020B0603020202020204" pitchFamily="34" charset="0"/>
              </a:rPr>
              <a:t>8 SAE for patients who never took the trial treatment.</a:t>
            </a:r>
          </a:p>
          <a:p>
            <a:pPr algn="just"/>
            <a:endParaRPr lang="en-AU" smtClean="0">
              <a:latin typeface="Trebuchet MS" panose="020B0603020202020204" pitchFamily="34" charset="0"/>
            </a:endParaRPr>
          </a:p>
          <a:p>
            <a:pPr algn="just"/>
            <a:r>
              <a:rPr lang="en-AU" smtClean="0">
                <a:latin typeface="Trebuchet MS" panose="020B0603020202020204" pitchFamily="34" charset="0"/>
              </a:rPr>
              <a:t>4 </a:t>
            </a:r>
            <a:r>
              <a:rPr lang="en-AU" smtClean="0">
                <a:solidFill>
                  <a:srgbClr val="4CA84A"/>
                </a:solidFill>
                <a:latin typeface="Trebuchet MS" panose="020B0603020202020204" pitchFamily="34" charset="0"/>
              </a:rPr>
              <a:t>pregnancies</a:t>
            </a:r>
            <a:r>
              <a:rPr lang="en-AU" smtClean="0">
                <a:latin typeface="Trebuchet MS" panose="020B0603020202020204" pitchFamily="34" charset="0"/>
              </a:rPr>
              <a:t> were reported during the trial (3 in PBO arm and 1 in MVC arm). No neonatal pathologies were reported.</a:t>
            </a:r>
          </a:p>
          <a:p>
            <a:pPr algn="just"/>
            <a:endParaRPr lang="en-AU" smtClean="0">
              <a:latin typeface="Trebuchet MS" panose="020B0603020202020204" pitchFamily="34" charset="0"/>
            </a:endParaRPr>
          </a:p>
          <a:p>
            <a:pPr algn="just"/>
            <a:r>
              <a:rPr lang="en-AU" smtClean="0">
                <a:latin typeface="Trebuchet MS" panose="020B0603020202020204" pitchFamily="34" charset="0"/>
              </a:rPr>
              <a:t>4 patients of the Placebo arm </a:t>
            </a:r>
            <a:r>
              <a:rPr lang="en-AU" smtClean="0">
                <a:solidFill>
                  <a:srgbClr val="4CA84A"/>
                </a:solidFill>
                <a:latin typeface="Trebuchet MS" panose="020B0603020202020204" pitchFamily="34" charset="0"/>
              </a:rPr>
              <a:t>died </a:t>
            </a:r>
            <a:r>
              <a:rPr lang="en-AU" smtClean="0">
                <a:latin typeface="Trebuchet MS" panose="020B0603020202020204" pitchFamily="34" charset="0"/>
              </a:rPr>
              <a:t>during the trial. No death in the MVC arm.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24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>
                <a:latin typeface="Trebuchet MS" panose="020B0603020202020204" pitchFamily="34" charset="0"/>
              </a:rPr>
              <a:t>Conclusions</a:t>
            </a:r>
            <a:endParaRPr lang="fr-FR" sz="40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1" indent="-342900" algn="just">
              <a:buFont typeface="Arial" pitchFamily="34" charset="0"/>
              <a:buChar char="•"/>
            </a:pPr>
            <a:r>
              <a:rPr lang="en-US" sz="3200" smtClean="0">
                <a:latin typeface="Trebuchet MS" panose="020B0603020202020204" pitchFamily="34" charset="0"/>
              </a:rPr>
              <a:t>Adding </a:t>
            </a:r>
            <a:r>
              <a:rPr lang="en-US" sz="3200" err="1" smtClean="0">
                <a:latin typeface="Trebuchet MS" panose="020B0603020202020204" pitchFamily="34" charset="0"/>
              </a:rPr>
              <a:t>maraviroc</a:t>
            </a:r>
            <a:r>
              <a:rPr lang="en-US" sz="3200" smtClean="0">
                <a:latin typeface="Trebuchet MS" panose="020B0603020202020204" pitchFamily="34" charset="0"/>
              </a:rPr>
              <a:t> to standard combined antiretroviral therapies during 72 </a:t>
            </a:r>
            <a:r>
              <a:rPr lang="en-US" sz="3200" err="1" smtClean="0">
                <a:latin typeface="Trebuchet MS" panose="020B0603020202020204" pitchFamily="34" charset="0"/>
              </a:rPr>
              <a:t>wk</a:t>
            </a:r>
            <a:r>
              <a:rPr lang="en-US" sz="3200" smtClean="0">
                <a:latin typeface="Trebuchet MS" panose="020B0603020202020204" pitchFamily="34" charset="0"/>
              </a:rPr>
              <a:t> in </a:t>
            </a:r>
            <a:r>
              <a:rPr lang="en-US" sz="3200">
                <a:latin typeface="Trebuchet MS" panose="020B0603020202020204" pitchFamily="34" charset="0"/>
              </a:rPr>
              <a:t>HIV-1 infected individuals diagnosed at a late </a:t>
            </a:r>
            <a:r>
              <a:rPr lang="en-US" sz="3200" smtClean="0">
                <a:latin typeface="Trebuchet MS" panose="020B0603020202020204" pitchFamily="34" charset="0"/>
              </a:rPr>
              <a:t>stage had </a:t>
            </a:r>
            <a:r>
              <a:rPr lang="en-US" sz="3200" smtClean="0">
                <a:solidFill>
                  <a:srgbClr val="4CA84A"/>
                </a:solidFill>
                <a:latin typeface="Trebuchet MS" panose="020B0603020202020204" pitchFamily="34" charset="0"/>
              </a:rPr>
              <a:t>no impact</a:t>
            </a:r>
            <a:r>
              <a:rPr lang="en-US" smtClean="0">
                <a:latin typeface="Trebuchet MS" panose="020B0603020202020204" pitchFamily="34" charset="0"/>
              </a:rPr>
              <a:t>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smtClean="0">
                <a:latin typeface="Trebuchet MS" panose="020B0603020202020204" pitchFamily="34" charset="0"/>
              </a:rPr>
              <a:t>on the risk of occurrence of infections / serious events or mortality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i="1" smtClean="0">
                <a:latin typeface="Trebuchet MS" panose="020B0603020202020204" pitchFamily="34" charset="0"/>
              </a:rPr>
              <a:t>on </a:t>
            </a:r>
            <a:r>
              <a:rPr lang="en-US" i="1" err="1" smtClean="0">
                <a:latin typeface="Trebuchet MS" panose="020B0603020202020204" pitchFamily="34" charset="0"/>
              </a:rPr>
              <a:t>virological</a:t>
            </a:r>
            <a:r>
              <a:rPr lang="en-US" i="1" smtClean="0">
                <a:latin typeface="Trebuchet MS" panose="020B0603020202020204" pitchFamily="34" charset="0"/>
              </a:rPr>
              <a:t> control or CD4 T cell restoration</a:t>
            </a:r>
          </a:p>
          <a:p>
            <a:pPr lvl="1" algn="just">
              <a:buFont typeface="Wingdings" panose="05000000000000000000" pitchFamily="2" charset="2"/>
              <a:buChar char="Ø"/>
            </a:pPr>
            <a:endParaRPr lang="en-US" smtClean="0">
              <a:latin typeface="Trebuchet MS" panose="020B0603020202020204" pitchFamily="34" charset="0"/>
            </a:endParaRPr>
          </a:p>
          <a:p>
            <a:pPr algn="just"/>
            <a:r>
              <a:rPr lang="en-US" smtClean="0">
                <a:latin typeface="Trebuchet MS" panose="020B0603020202020204" pitchFamily="34" charset="0"/>
              </a:rPr>
              <a:t>A post hoc analysis showed that </a:t>
            </a:r>
            <a:r>
              <a:rPr lang="en-US" err="1" smtClean="0">
                <a:latin typeface="Trebuchet MS" panose="020B0603020202020204" pitchFamily="34" charset="0"/>
              </a:rPr>
              <a:t>maraviroc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 smtClean="0">
                <a:solidFill>
                  <a:srgbClr val="4CA84A"/>
                </a:solidFill>
                <a:latin typeface="Trebuchet MS" panose="020B0603020202020204" pitchFamily="34" charset="0"/>
              </a:rPr>
              <a:t>might have had a beneficial effect</a:t>
            </a:r>
            <a:r>
              <a:rPr lang="en-US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mtClean="0">
                <a:latin typeface="Trebuchet MS" panose="020B0603020202020204" pitchFamily="34" charset="0"/>
              </a:rPr>
              <a:t>on the occurrence of clinical events during the </a:t>
            </a:r>
            <a:r>
              <a:rPr lang="en-US" smtClean="0">
                <a:solidFill>
                  <a:srgbClr val="4CA84A"/>
                </a:solidFill>
                <a:latin typeface="Trebuchet MS" panose="020B0603020202020204" pitchFamily="34" charset="0"/>
              </a:rPr>
              <a:t>first 6 months </a:t>
            </a:r>
            <a:r>
              <a:rPr lang="en-US" smtClean="0">
                <a:latin typeface="Trebuchet MS" panose="020B0603020202020204" pitchFamily="34" charset="0"/>
              </a:rPr>
              <a:t>of use, which subsequently disappeared.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8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en-AU" smtClean="0">
                <a:latin typeface="Trebuchet MS" panose="020B0603020202020204" pitchFamily="34" charset="0"/>
              </a:rPr>
              <a:t>Acknowledgments </a:t>
            </a:r>
            <a:r>
              <a:rPr lang="en-AU" sz="3600" smtClean="0">
                <a:latin typeface="Trebuchet MS" panose="020B0603020202020204" pitchFamily="34" charset="0"/>
              </a:rPr>
              <a:t>(1/2)</a:t>
            </a:r>
            <a:endParaRPr lang="en-AU" sz="36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72208"/>
            <a:ext cx="8229600" cy="485313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France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AU" altLang="en-US" b="1" smtClean="0">
                <a:solidFill>
                  <a:srgbClr val="FF9900"/>
                </a:solidFill>
                <a:latin typeface="Trebuchet MS" panose="020B0603020202020204" pitchFamily="34" charset="0"/>
              </a:rPr>
              <a:t> </a:t>
            </a:r>
            <a:r>
              <a:rPr lang="en-AU" altLang="en-US" err="1" smtClean="0">
                <a:latin typeface="Trebuchet MS" panose="020B0603020202020204" pitchFamily="34" charset="0"/>
              </a:rPr>
              <a:t>Inserm</a:t>
            </a:r>
            <a:r>
              <a:rPr lang="en-AU" altLang="en-US" smtClean="0">
                <a:latin typeface="Trebuchet MS" panose="020B0603020202020204" pitchFamily="34" charset="0"/>
              </a:rPr>
              <a:t> U1136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Spain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AU" altLang="en-US" b="1" smtClean="0">
                <a:solidFill>
                  <a:srgbClr val="FF9900"/>
                </a:solidFill>
                <a:latin typeface="Trebuchet MS" panose="020B0603020202020204" pitchFamily="34" charset="0"/>
              </a:rPr>
              <a:t> </a:t>
            </a:r>
            <a:r>
              <a:rPr lang="en-AU" err="1" smtClean="0">
                <a:latin typeface="Trebuchet MS" panose="020B0603020202020204" pitchFamily="34" charset="0"/>
              </a:rPr>
              <a:t>Fundación</a:t>
            </a:r>
            <a:r>
              <a:rPr lang="en-AU" smtClean="0">
                <a:latin typeface="Trebuchet MS" panose="020B0603020202020204" pitchFamily="34" charset="0"/>
              </a:rPr>
              <a:t> </a:t>
            </a:r>
            <a:r>
              <a:rPr lang="en-AU" altLang="en-US" smtClean="0">
                <a:latin typeface="Trebuchet MS" panose="020B0603020202020204" pitchFamily="34" charset="0"/>
              </a:rPr>
              <a:t>SEIMC-</a:t>
            </a:r>
            <a:r>
              <a:rPr lang="en-AU" altLang="en-US" err="1" smtClean="0">
                <a:latin typeface="Trebuchet MS" panose="020B0603020202020204" pitchFamily="34" charset="0"/>
              </a:rPr>
              <a:t>GeSIDA</a:t>
            </a:r>
            <a:r>
              <a:rPr lang="en-AU" altLang="en-US" smtClean="0">
                <a:latin typeface="Trebuchet MS" panose="020B0603020202020204" pitchFamily="34" charset="0"/>
              </a:rPr>
              <a:t> (Madrid)</a:t>
            </a: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Italy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AU" altLang="en-US" smtClean="0">
                <a:latin typeface="Trebuchet MS" panose="020B0603020202020204" pitchFamily="34" charset="0"/>
              </a:rPr>
              <a:t> San Raffaele Scientific Institute (Milano)</a:t>
            </a:r>
            <a:r>
              <a:rPr lang="en-AU" smtClean="0">
                <a:latin typeface="Trebuchet MS" panose="020B0603020202020204" pitchFamily="34" charset="0"/>
              </a:rPr>
              <a:t> </a:t>
            </a: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Funders</a:t>
            </a:r>
            <a:r>
              <a:rPr lang="en-AU" altLang="en-US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AU" altLang="en-US" smtClean="0">
                <a:solidFill>
                  <a:srgbClr val="FF9900"/>
                </a:solidFill>
                <a:latin typeface="Trebuchet MS" panose="020B0603020202020204" pitchFamily="34" charset="0"/>
              </a:rPr>
              <a:t> </a:t>
            </a:r>
            <a:r>
              <a:rPr lang="en-AU" altLang="en-US" err="1" smtClean="0">
                <a:latin typeface="Trebuchet MS" panose="020B0603020202020204" pitchFamily="34" charset="0"/>
              </a:rPr>
              <a:t>Inserm</a:t>
            </a:r>
            <a:r>
              <a:rPr lang="en-AU" altLang="en-US" smtClean="0">
                <a:latin typeface="Trebuchet MS" panose="020B0603020202020204" pitchFamily="34" charset="0"/>
              </a:rPr>
              <a:t>-ANRS and Pfizer-</a:t>
            </a:r>
            <a:r>
              <a:rPr lang="en-AU" altLang="en-US" err="1" smtClean="0">
                <a:latin typeface="Trebuchet MS" panose="020B0603020202020204" pitchFamily="34" charset="0"/>
              </a:rPr>
              <a:t>ViiV</a:t>
            </a:r>
            <a:r>
              <a:rPr lang="en-AU" altLang="en-US" smtClean="0">
                <a:latin typeface="Trebuchet MS" panose="020B0603020202020204" pitchFamily="34" charset="0"/>
              </a:rPr>
              <a:t> Healthcare. </a:t>
            </a:r>
            <a:r>
              <a:rPr lang="en-AU" altLang="en-US" err="1" smtClean="0">
                <a:latin typeface="Trebuchet MS" panose="020B0603020202020204" pitchFamily="34" charset="0"/>
              </a:rPr>
              <a:t>ViiV</a:t>
            </a:r>
            <a:r>
              <a:rPr lang="en-AU" altLang="en-US" smtClean="0">
                <a:latin typeface="Trebuchet MS" panose="020B0603020202020204" pitchFamily="34" charset="0"/>
              </a:rPr>
              <a:t> donated drugs.</a:t>
            </a:r>
            <a:endParaRPr lang="en-AU" altLang="en-US" smtClean="0">
              <a:solidFill>
                <a:srgbClr val="008000"/>
              </a:solidFill>
              <a:latin typeface="Trebuchet MS" panose="020B0603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Trial Coordinating Committee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n-AU" altLang="en-US" smtClean="0">
                <a:latin typeface="Trebuchet MS" panose="020B0603020202020204" pitchFamily="34" charset="0"/>
              </a:rPr>
              <a:t>Y. </a:t>
            </a:r>
            <a:r>
              <a:rPr lang="en-AU" altLang="en-US" err="1" smtClean="0">
                <a:latin typeface="Trebuchet MS" panose="020B0603020202020204" pitchFamily="34" charset="0"/>
              </a:rPr>
              <a:t>Lévy</a:t>
            </a:r>
            <a:r>
              <a:rPr lang="en-AU" altLang="en-US" smtClean="0">
                <a:latin typeface="Trebuchet MS" panose="020B0603020202020204" pitchFamily="34" charset="0"/>
              </a:rPr>
              <a:t> (chair), JD </a:t>
            </a:r>
            <a:r>
              <a:rPr lang="en-AU" altLang="en-US" err="1" smtClean="0">
                <a:latin typeface="Trebuchet MS" panose="020B0603020202020204" pitchFamily="34" charset="0"/>
              </a:rPr>
              <a:t>Lelièvre</a:t>
            </a:r>
            <a:r>
              <a:rPr lang="en-AU" altLang="en-US" smtClean="0">
                <a:latin typeface="Trebuchet MS" panose="020B0603020202020204" pitchFamily="34" charset="0"/>
              </a:rPr>
              <a:t> (co-chair),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smtClean="0">
                <a:latin typeface="Trebuchet MS" panose="020B0603020202020204" pitchFamily="34" charset="0"/>
              </a:rPr>
              <a:t>D. </a:t>
            </a:r>
            <a:r>
              <a:rPr lang="en-AU" altLang="en-US" err="1" smtClean="0">
                <a:latin typeface="Trebuchet MS" panose="020B0603020202020204" pitchFamily="34" charset="0"/>
              </a:rPr>
              <a:t>Costagliola</a:t>
            </a:r>
            <a:r>
              <a:rPr lang="en-AU" altLang="en-US" smtClean="0">
                <a:latin typeface="Trebuchet MS" panose="020B0603020202020204" pitchFamily="34" charset="0"/>
              </a:rPr>
              <a:t>, E. Aznar, F. Pulido, L. </a:t>
            </a:r>
            <a:r>
              <a:rPr lang="en-AU" altLang="en-US" err="1" smtClean="0">
                <a:latin typeface="Trebuchet MS" panose="020B0603020202020204" pitchFamily="34" charset="0"/>
              </a:rPr>
              <a:t>Assoumou</a:t>
            </a:r>
            <a:r>
              <a:rPr lang="en-AU" altLang="en-US" smtClean="0">
                <a:latin typeface="Trebuchet MS" panose="020B0603020202020204" pitchFamily="34" charset="0"/>
              </a:rPr>
              <a:t>, G. </a:t>
            </a:r>
            <a:r>
              <a:rPr lang="en-AU" altLang="en-US" err="1" smtClean="0">
                <a:latin typeface="Trebuchet MS" panose="020B0603020202020204" pitchFamily="34" charset="0"/>
              </a:rPr>
              <a:t>Tambussi</a:t>
            </a:r>
            <a:r>
              <a:rPr lang="en-AU" altLang="en-US" smtClean="0">
                <a:latin typeface="Trebuchet MS" panose="020B0603020202020204" pitchFamily="34" charset="0"/>
              </a:rPr>
              <a:t>,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smtClean="0">
                <a:latin typeface="Trebuchet MS" panose="020B0603020202020204" pitchFamily="34" charset="0"/>
              </a:rPr>
              <a:t>C. </a:t>
            </a:r>
            <a:r>
              <a:rPr lang="en-AU" altLang="en-US" err="1" smtClean="0">
                <a:latin typeface="Trebuchet MS" panose="020B0603020202020204" pitchFamily="34" charset="0"/>
              </a:rPr>
              <a:t>Delaugerre</a:t>
            </a:r>
            <a:r>
              <a:rPr lang="en-AU" altLang="en-US" smtClean="0">
                <a:latin typeface="Trebuchet MS" panose="020B0603020202020204" pitchFamily="34" charset="0"/>
              </a:rPr>
              <a:t>, J. </a:t>
            </a:r>
            <a:r>
              <a:rPr lang="en-AU" altLang="en-US" err="1" smtClean="0">
                <a:latin typeface="Trebuchet MS" panose="020B0603020202020204" pitchFamily="34" charset="0"/>
              </a:rPr>
              <a:t>Izopet</a:t>
            </a:r>
            <a:r>
              <a:rPr lang="en-AU" altLang="en-US" smtClean="0">
                <a:latin typeface="Trebuchet MS" panose="020B0603020202020204" pitchFamily="34" charset="0"/>
              </a:rPr>
              <a:t>, G. </a:t>
            </a:r>
            <a:r>
              <a:rPr lang="en-AU" altLang="en-US" err="1" smtClean="0">
                <a:latin typeface="Trebuchet MS" panose="020B0603020202020204" pitchFamily="34" charset="0"/>
              </a:rPr>
              <a:t>Peytavin</a:t>
            </a:r>
            <a:r>
              <a:rPr lang="en-AU" altLang="en-US" smtClean="0">
                <a:latin typeface="Trebuchet MS" panose="020B0603020202020204" pitchFamily="34" charset="0"/>
              </a:rPr>
              <a:t>, C. </a:t>
            </a:r>
            <a:r>
              <a:rPr lang="en-AU" altLang="en-US" err="1" smtClean="0">
                <a:latin typeface="Trebuchet MS" panose="020B0603020202020204" pitchFamily="34" charset="0"/>
              </a:rPr>
              <a:t>Lacabaratz</a:t>
            </a:r>
            <a:r>
              <a:rPr lang="en-AU" altLang="en-US" smtClean="0">
                <a:latin typeface="Trebuchet MS" panose="020B0603020202020204" pitchFamily="34" charset="0"/>
              </a:rPr>
              <a:t>, J. </a:t>
            </a:r>
            <a:r>
              <a:rPr lang="en-AU" altLang="en-US" err="1" smtClean="0">
                <a:latin typeface="Trebuchet MS" panose="020B0603020202020204" pitchFamily="34" charset="0"/>
              </a:rPr>
              <a:t>Capeau</a:t>
            </a:r>
            <a:r>
              <a:rPr lang="en-AU" altLang="en-US" smtClean="0">
                <a:latin typeface="Trebuchet MS" panose="020B0603020202020204" pitchFamily="34" charset="0"/>
              </a:rPr>
              <a:t>,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smtClean="0">
                <a:latin typeface="Trebuchet MS" panose="020B0603020202020204" pitchFamily="34" charset="0"/>
              </a:rPr>
              <a:t>Y. </a:t>
            </a:r>
            <a:r>
              <a:rPr lang="en-AU" altLang="en-US" err="1" smtClean="0">
                <a:latin typeface="Trebuchet MS" panose="020B0603020202020204" pitchFamily="34" charset="0"/>
              </a:rPr>
              <a:t>Yazdanpanah</a:t>
            </a:r>
            <a:r>
              <a:rPr lang="en-AU" altLang="en-US" smtClean="0">
                <a:latin typeface="Trebuchet MS" panose="020B0603020202020204" pitchFamily="34" charset="0"/>
              </a:rPr>
              <a:t>, L. </a:t>
            </a:r>
            <a:r>
              <a:rPr lang="en-AU" altLang="en-US" err="1" smtClean="0">
                <a:latin typeface="Trebuchet MS" panose="020B0603020202020204" pitchFamily="34" charset="0"/>
              </a:rPr>
              <a:t>Béniguel</a:t>
            </a:r>
            <a:r>
              <a:rPr lang="en-AU" altLang="en-US" smtClean="0">
                <a:latin typeface="Trebuchet MS" panose="020B0603020202020204" pitchFamily="34" charset="0"/>
              </a:rPr>
              <a:t> and ANRS (S. </a:t>
            </a:r>
            <a:r>
              <a:rPr lang="en-AU" altLang="en-US" err="1" smtClean="0">
                <a:latin typeface="Trebuchet MS" panose="020B0603020202020204" pitchFamily="34" charset="0"/>
              </a:rPr>
              <a:t>Couffin-Cadiergues</a:t>
            </a:r>
            <a:r>
              <a:rPr lang="en-AU" altLang="en-US" smtClean="0">
                <a:latin typeface="Trebuchet MS" panose="020B0603020202020204" pitchFamily="34" charset="0"/>
              </a:rPr>
              <a:t>,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smtClean="0">
                <a:latin typeface="Trebuchet MS" panose="020B0603020202020204" pitchFamily="34" charset="0"/>
              </a:rPr>
              <a:t>F. </a:t>
            </a:r>
            <a:r>
              <a:rPr lang="en-AU" altLang="en-US" err="1" smtClean="0">
                <a:latin typeface="Trebuchet MS" panose="020B0603020202020204" pitchFamily="34" charset="0"/>
              </a:rPr>
              <a:t>Cardon</a:t>
            </a:r>
            <a:r>
              <a:rPr lang="en-AU" altLang="en-US" smtClean="0">
                <a:latin typeface="Trebuchet MS" panose="020B0603020202020204" pitchFamily="34" charset="0"/>
              </a:rPr>
              <a:t>, A. Diallo, S. </a:t>
            </a:r>
            <a:r>
              <a:rPr lang="en-AU" altLang="en-US" err="1" smtClean="0">
                <a:latin typeface="Trebuchet MS" panose="020B0603020202020204" pitchFamily="34" charset="0"/>
              </a:rPr>
              <a:t>Gibowski</a:t>
            </a:r>
            <a:r>
              <a:rPr lang="en-AU" altLang="en-US" smtClean="0">
                <a:latin typeface="Trebuchet MS" panose="020B0603020202020204" pitchFamily="34" charset="0"/>
              </a:rPr>
              <a:t>)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Event Review Committee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en-AU" altLang="en-US" smtClean="0">
                <a:latin typeface="Trebuchet MS" panose="020B0603020202020204" pitchFamily="34" charset="0"/>
              </a:rPr>
              <a:t>JD </a:t>
            </a:r>
            <a:r>
              <a:rPr lang="en-AU" altLang="en-US" err="1" smtClean="0">
                <a:latin typeface="Trebuchet MS" panose="020B0603020202020204" pitchFamily="34" charset="0"/>
              </a:rPr>
              <a:t>Lelièvre</a:t>
            </a:r>
            <a:r>
              <a:rPr lang="en-AU" altLang="en-US" smtClean="0">
                <a:latin typeface="Trebuchet MS" panose="020B0603020202020204" pitchFamily="34" charset="0"/>
              </a:rPr>
              <a:t>, A. </a:t>
            </a:r>
            <a:r>
              <a:rPr lang="en-AU" altLang="en-US" err="1" smtClean="0">
                <a:latin typeface="Trebuchet MS" panose="020B0603020202020204" pitchFamily="34" charset="0"/>
              </a:rPr>
              <a:t>Antela</a:t>
            </a:r>
            <a:r>
              <a:rPr lang="en-AU" altLang="en-US" smtClean="0">
                <a:latin typeface="Trebuchet MS" panose="020B0603020202020204" pitchFamily="34" charset="0"/>
              </a:rPr>
              <a:t>, S. </a:t>
            </a:r>
            <a:r>
              <a:rPr lang="en-AU" altLang="en-US" err="1" smtClean="0">
                <a:latin typeface="Trebuchet MS" panose="020B0603020202020204" pitchFamily="34" charset="0"/>
              </a:rPr>
              <a:t>Gallien</a:t>
            </a:r>
            <a:r>
              <a:rPr lang="en-AU" altLang="en-US" smtClean="0">
                <a:latin typeface="Trebuchet MS" panose="020B0603020202020204" pitchFamily="34" charset="0"/>
              </a:rPr>
              <a:t>,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AU" altLang="en-US" smtClean="0">
                <a:latin typeface="Trebuchet MS" panose="020B0603020202020204" pitchFamily="34" charset="0"/>
              </a:rPr>
              <a:t>G. Breton, J. </a:t>
            </a:r>
            <a:r>
              <a:rPr lang="en-AU" altLang="en-US" err="1" smtClean="0">
                <a:latin typeface="Trebuchet MS" panose="020B0603020202020204" pitchFamily="34" charset="0"/>
              </a:rPr>
              <a:t>Gasnault</a:t>
            </a:r>
            <a:r>
              <a:rPr lang="en-AU" altLang="en-US" smtClean="0">
                <a:latin typeface="Trebuchet MS" panose="020B0603020202020204" pitchFamily="34" charset="0"/>
              </a:rPr>
              <a:t>, JP. </a:t>
            </a:r>
            <a:r>
              <a:rPr lang="en-AU" altLang="en-US" err="1" smtClean="0">
                <a:latin typeface="Trebuchet MS" panose="020B0603020202020204" pitchFamily="34" charset="0"/>
              </a:rPr>
              <a:t>Spano</a:t>
            </a:r>
            <a:r>
              <a:rPr lang="en-AU" altLang="en-US" smtClean="0">
                <a:latin typeface="Trebuchet MS" panose="020B0603020202020204" pitchFamily="34" charset="0"/>
              </a:rPr>
              <a:t>, F. </a:t>
            </a:r>
            <a:r>
              <a:rPr lang="en-AU" altLang="en-US" err="1" smtClean="0">
                <a:latin typeface="Trebuchet MS" panose="020B0603020202020204" pitchFamily="34" charset="0"/>
              </a:rPr>
              <a:t>Boccara</a:t>
            </a: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en-AU" altLang="en-US" smtClean="0">
              <a:latin typeface="Trebuchet MS" panose="020B0603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n-AU" altLang="en-US" b="1" u="sng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DSMB</a:t>
            </a:r>
            <a:r>
              <a:rPr lang="en-AU" altLang="en-US" b="1" smtClean="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AU" altLang="en-US" b="1" smtClean="0">
                <a:solidFill>
                  <a:srgbClr val="FF9900"/>
                </a:solidFill>
                <a:latin typeface="Trebuchet MS" panose="020B0603020202020204" pitchFamily="34" charset="0"/>
              </a:rPr>
              <a:t> </a:t>
            </a:r>
            <a:r>
              <a:rPr lang="en-AU" altLang="en-US" smtClean="0">
                <a:latin typeface="Trebuchet MS" panose="020B0603020202020204" pitchFamily="34" charset="0"/>
              </a:rPr>
              <a:t>A. Phillips (chair),</a:t>
            </a:r>
            <a:r>
              <a:rPr lang="en-AU" smtClean="0">
                <a:latin typeface="Trebuchet MS" panose="020B0603020202020204" pitchFamily="34" charset="0"/>
              </a:rPr>
              <a:t> S. Moreno, G. </a:t>
            </a:r>
            <a:r>
              <a:rPr lang="en-AU" err="1" smtClean="0">
                <a:latin typeface="Trebuchet MS" panose="020B0603020202020204" pitchFamily="34" charset="0"/>
              </a:rPr>
              <a:t>Carcelain</a:t>
            </a:r>
            <a:r>
              <a:rPr lang="en-AU" smtClean="0">
                <a:latin typeface="Trebuchet MS" panose="020B0603020202020204" pitchFamily="34" charset="0"/>
              </a:rPr>
              <a:t>, 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n-AU" smtClean="0">
                <a:latin typeface="Trebuchet MS" panose="020B0603020202020204" pitchFamily="34" charset="0"/>
              </a:rPr>
              <a:t>F. </a:t>
            </a:r>
            <a:r>
              <a:rPr lang="en-AU" err="1" smtClean="0">
                <a:latin typeface="Trebuchet MS" panose="020B0603020202020204" pitchFamily="34" charset="0"/>
              </a:rPr>
              <a:t>Ceccherini</a:t>
            </a:r>
            <a:r>
              <a:rPr lang="en-AU" smtClean="0">
                <a:latin typeface="Trebuchet MS" panose="020B0603020202020204" pitchFamily="34" charset="0"/>
              </a:rPr>
              <a:t> Silberstein, A. </a:t>
            </a:r>
            <a:r>
              <a:rPr lang="en-AU" err="1" smtClean="0">
                <a:latin typeface="Trebuchet MS" panose="020B0603020202020204" pitchFamily="34" charset="0"/>
              </a:rPr>
              <a:t>Volny</a:t>
            </a:r>
            <a:r>
              <a:rPr lang="en-AU" smtClean="0">
                <a:latin typeface="Trebuchet MS" panose="020B0603020202020204" pitchFamily="34" charset="0"/>
              </a:rPr>
              <a:t>-Anne, O. </a:t>
            </a:r>
            <a:r>
              <a:rPr lang="en-AU" err="1" smtClean="0">
                <a:latin typeface="Trebuchet MS" panose="020B0603020202020204" pitchFamily="34" charset="0"/>
              </a:rPr>
              <a:t>Lortholary</a:t>
            </a:r>
            <a:endParaRPr lang="en-AU" altLang="en-US" smtClean="0">
              <a:latin typeface="Trebuchet MS" panose="020B0603020202020204" pitchFamily="34" charset="0"/>
            </a:endParaRPr>
          </a:p>
          <a:p>
            <a:pPr algn="just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795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>
                <a:latin typeface="Trebuchet MS" panose="020B0603020202020204" pitchFamily="34" charset="0"/>
              </a:rPr>
              <a:t>Acknowledgments </a:t>
            </a:r>
            <a:r>
              <a:rPr lang="en-AU" sz="3600" smtClean="0">
                <a:latin typeface="Trebuchet MS" panose="020B0603020202020204" pitchFamily="34" charset="0"/>
              </a:rPr>
              <a:t>(2/2)</a:t>
            </a:r>
            <a:endParaRPr lang="en-AU" sz="36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64" y="1672208"/>
            <a:ext cx="8229600" cy="48531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altLang="en-US" sz="3600" b="1" u="sng">
                <a:latin typeface="Trebuchet MS" panose="020B0603020202020204" pitchFamily="34" charset="0"/>
              </a:rPr>
              <a:t>We thank all the patients and staff from all the centres participating in the ANRS 146 OPTIMAL trial</a:t>
            </a:r>
          </a:p>
          <a:p>
            <a:endParaRPr lang="en-GB" altLang="en-US" sz="3600" b="1" u="sng">
              <a:latin typeface="Trebuchet MS" panose="020B0603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GB" altLang="en-US" sz="3600" b="1" u="sng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Participating Centres</a:t>
            </a:r>
            <a:r>
              <a:rPr lang="en-GB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:</a:t>
            </a:r>
            <a:r>
              <a:rPr lang="en-GB" altLang="en-US" sz="360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GB" altLang="en-US" sz="3600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FRANCE:</a:t>
            </a:r>
            <a:r>
              <a:rPr lang="en-GB" altLang="en-US" sz="360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mtClean="0">
                <a:latin typeface="Trebuchet MS" panose="020B0603020202020204" pitchFamily="34" charset="0"/>
              </a:rPr>
              <a:t>CHIV </a:t>
            </a:r>
            <a:r>
              <a:rPr lang="fr-FR">
                <a:latin typeface="Trebuchet MS" panose="020B0603020202020204" pitchFamily="34" charset="0"/>
              </a:rPr>
              <a:t>(Villeneuve St Georges); Hôpital Necker (Paris); Hôpital de Bicêtre (Le Kremlin-Bicêtre); Hôpital Raymond Poincaré (Garches); Hôpital Avicenne (Bobigny); Hôpital Foch (Suresnes); Hôpital Henri Mondor (Créteil); Hôpital Pitié-Salpêtrière (Paris);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Saint-Antoine (Paris);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Saint-Louis (Paris); </a:t>
            </a:r>
            <a:r>
              <a:rPr lang="fr-FR">
                <a:latin typeface="Trebuchet MS" panose="020B0603020202020204" pitchFamily="34" charset="0"/>
              </a:rPr>
              <a:t>Hôpital Saint André (Bordeaux);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Sainte Marguerite (Marseille);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Bichat (Paris); CHU Montpellier, CHU </a:t>
            </a:r>
            <a:r>
              <a:rPr lang="en-US" err="1">
                <a:latin typeface="Trebuchet MS" panose="020B0603020202020204" pitchFamily="34" charset="0"/>
              </a:rPr>
              <a:t>Hôtel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err="1">
                <a:latin typeface="Trebuchet MS" panose="020B0603020202020204" pitchFamily="34" charset="0"/>
              </a:rPr>
              <a:t>Dieu</a:t>
            </a:r>
            <a:r>
              <a:rPr lang="en-US">
                <a:latin typeface="Trebuchet MS" panose="020B0603020202020204" pitchFamily="34" charset="0"/>
              </a:rPr>
              <a:t> (Nantes);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de </a:t>
            </a:r>
            <a:r>
              <a:rPr lang="en-US" err="1">
                <a:latin typeface="Trebuchet MS" panose="020B0603020202020204" pitchFamily="34" charset="0"/>
              </a:rPr>
              <a:t>l’Archet</a:t>
            </a:r>
            <a:r>
              <a:rPr lang="en-US">
                <a:latin typeface="Trebuchet MS" panose="020B0603020202020204" pitchFamily="34" charset="0"/>
              </a:rPr>
              <a:t> (Nice);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err="1">
                <a:latin typeface="Trebuchet MS" panose="020B0603020202020204" pitchFamily="34" charset="0"/>
              </a:rPr>
              <a:t>Pontchaillou</a:t>
            </a:r>
            <a:r>
              <a:rPr lang="en-US">
                <a:latin typeface="Trebuchet MS" panose="020B0603020202020204" pitchFamily="34" charset="0"/>
              </a:rPr>
              <a:t> (Rennes); </a:t>
            </a:r>
            <a:r>
              <a:rPr lang="en-US" err="1">
                <a:latin typeface="Trebuchet MS" panose="020B0603020202020204" pitchFamily="34" charset="0"/>
              </a:rPr>
              <a:t>Nouvel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civil (Strasbourg);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de </a:t>
            </a:r>
            <a:r>
              <a:rPr lang="en-US" err="1">
                <a:latin typeface="Trebuchet MS" panose="020B0603020202020204" pitchFamily="34" charset="0"/>
              </a:rPr>
              <a:t>Purpan</a:t>
            </a:r>
            <a:r>
              <a:rPr lang="en-US">
                <a:latin typeface="Trebuchet MS" panose="020B0603020202020204" pitchFamily="34" charset="0"/>
              </a:rPr>
              <a:t> (Toulouse); </a:t>
            </a:r>
            <a:r>
              <a:rPr lang="fr-FR">
                <a:latin typeface="Trebuchet MS" panose="020B0603020202020204" pitchFamily="34" charset="0"/>
              </a:rPr>
              <a:t>CHU Dijon; Hôpital Gustave </a:t>
            </a:r>
            <a:r>
              <a:rPr lang="fr-FR" err="1">
                <a:latin typeface="Trebuchet MS" panose="020B0603020202020204" pitchFamily="34" charset="0"/>
              </a:rPr>
              <a:t>Dron</a:t>
            </a:r>
            <a:r>
              <a:rPr lang="fr-FR">
                <a:latin typeface="Trebuchet MS" panose="020B0603020202020204" pitchFamily="34" charset="0"/>
              </a:rPr>
              <a:t> (Tourcoing); Hôpital Croix Rousse (Lyon); </a:t>
            </a:r>
            <a:r>
              <a:rPr lang="fr-FR" smtClean="0">
                <a:latin typeface="Trebuchet MS" panose="020B0603020202020204" pitchFamily="34" charset="0"/>
              </a:rPr>
              <a:t>CHIC </a:t>
            </a:r>
            <a:r>
              <a:rPr lang="fr-FR">
                <a:latin typeface="Trebuchet MS" panose="020B0603020202020204" pitchFamily="34" charset="0"/>
              </a:rPr>
              <a:t>(Créteil); </a:t>
            </a:r>
            <a:r>
              <a:rPr lang="en-US" err="1">
                <a:latin typeface="Trebuchet MS" panose="020B0603020202020204" pitchFamily="34" charset="0"/>
              </a:rPr>
              <a:t>Hôpital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err="1">
                <a:latin typeface="Trebuchet MS" panose="020B0603020202020204" pitchFamily="34" charset="0"/>
              </a:rPr>
              <a:t>Hôtel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err="1">
                <a:latin typeface="Trebuchet MS" panose="020B0603020202020204" pitchFamily="34" charset="0"/>
              </a:rPr>
              <a:t>Dieu</a:t>
            </a:r>
            <a:r>
              <a:rPr lang="en-US">
                <a:latin typeface="Trebuchet MS" panose="020B0603020202020204" pitchFamily="34" charset="0"/>
              </a:rPr>
              <a:t> (Paris)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SPAIN:</a:t>
            </a:r>
            <a:r>
              <a:rPr lang="en-GB" altLang="en-US" sz="3600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>
                <a:latin typeface="Trebuchet MS" panose="020B0603020202020204" pitchFamily="34" charset="0"/>
              </a:rPr>
              <a:t>Hospital </a:t>
            </a:r>
            <a:r>
              <a:rPr lang="fr-FR" err="1">
                <a:latin typeface="Trebuchet MS" panose="020B0603020202020204" pitchFamily="34" charset="0"/>
              </a:rPr>
              <a:t>Universitario</a:t>
            </a:r>
            <a:r>
              <a:rPr lang="fr-FR">
                <a:latin typeface="Trebuchet MS" panose="020B0603020202020204" pitchFamily="34" charset="0"/>
              </a:rPr>
              <a:t> La Paz (Madrid); </a:t>
            </a:r>
            <a:r>
              <a:rPr lang="pt-BR">
                <a:latin typeface="Trebuchet MS" panose="020B0603020202020204" pitchFamily="34" charset="0"/>
              </a:rPr>
              <a:t>Hospital Universitario </a:t>
            </a:r>
            <a:r>
              <a:rPr lang="fr-FR">
                <a:latin typeface="Trebuchet MS" panose="020B0603020202020204" pitchFamily="34" charset="0"/>
              </a:rPr>
              <a:t>12 de </a:t>
            </a:r>
            <a:r>
              <a:rPr lang="fr-FR" err="1">
                <a:latin typeface="Trebuchet MS" panose="020B0603020202020204" pitchFamily="34" charset="0"/>
              </a:rPr>
              <a:t>Octubre</a:t>
            </a:r>
            <a:r>
              <a:rPr lang="fr-FR">
                <a:latin typeface="Trebuchet MS" panose="020B0603020202020204" pitchFamily="34" charset="0"/>
              </a:rPr>
              <a:t> (Madrid);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fr-FR">
                <a:latin typeface="Trebuchet MS" panose="020B0603020202020204" pitchFamily="34" charset="0"/>
              </a:rPr>
              <a:t> </a:t>
            </a:r>
            <a:r>
              <a:rPr lang="fr-FR" err="1">
                <a:latin typeface="Trebuchet MS" panose="020B0603020202020204" pitchFamily="34" charset="0"/>
              </a:rPr>
              <a:t>Clinico</a:t>
            </a:r>
            <a:r>
              <a:rPr lang="fr-FR">
                <a:latin typeface="Trebuchet MS" panose="020B0603020202020204" pitchFamily="34" charset="0"/>
              </a:rPr>
              <a:t> San Carlos (Madrid);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fr-FR">
                <a:latin typeface="Trebuchet MS" panose="020B0603020202020204" pitchFamily="34" charset="0"/>
              </a:rPr>
              <a:t> de la Santa </a:t>
            </a:r>
            <a:r>
              <a:rPr lang="fr-FR" err="1">
                <a:latin typeface="Trebuchet MS" panose="020B0603020202020204" pitchFamily="34" charset="0"/>
              </a:rPr>
              <a:t>Creu</a:t>
            </a:r>
            <a:r>
              <a:rPr lang="fr-FR">
                <a:latin typeface="Trebuchet MS" panose="020B0603020202020204" pitchFamily="34" charset="0"/>
              </a:rPr>
              <a:t> y Sant Pau (Barcelona); </a:t>
            </a:r>
            <a:r>
              <a:rPr lang="pt-BR">
                <a:latin typeface="Trebuchet MS" panose="020B0603020202020204" pitchFamily="34" charset="0"/>
              </a:rPr>
              <a:t>Hospital Infanta Leonor (Madrid); Hospital</a:t>
            </a:r>
            <a:r>
              <a:rPr lang="fr-FR">
                <a:latin typeface="Trebuchet MS" panose="020B0603020202020204" pitchFamily="34" charset="0"/>
              </a:rPr>
              <a:t> Príncipe de </a:t>
            </a:r>
            <a:r>
              <a:rPr lang="fr-FR" err="1">
                <a:latin typeface="Trebuchet MS" panose="020B0603020202020204" pitchFamily="34" charset="0"/>
              </a:rPr>
              <a:t>Asturias</a:t>
            </a:r>
            <a:r>
              <a:rPr lang="fr-FR">
                <a:latin typeface="Trebuchet MS" panose="020B0603020202020204" pitchFamily="34" charset="0"/>
              </a:rPr>
              <a:t> (Madrid); </a:t>
            </a:r>
            <a:r>
              <a:rPr lang="pt-BR">
                <a:latin typeface="Trebuchet MS" panose="020B0603020202020204" pitchFamily="34" charset="0"/>
              </a:rPr>
              <a:t>Hospital General (Granollers); Hospital</a:t>
            </a:r>
            <a:r>
              <a:rPr lang="fr-FR">
                <a:latin typeface="Trebuchet MS" panose="020B0603020202020204" pitchFamily="34" charset="0"/>
              </a:rPr>
              <a:t> La Fe (Valencia); </a:t>
            </a:r>
            <a:r>
              <a:rPr lang="pt-BR">
                <a:latin typeface="Trebuchet MS" panose="020B0603020202020204" pitchFamily="34" charset="0"/>
              </a:rPr>
              <a:t>Hospital General Universitario (Alicante); Hospital</a:t>
            </a:r>
            <a:r>
              <a:rPr lang="fr-FR">
                <a:latin typeface="Trebuchet MS" panose="020B0603020202020204" pitchFamily="34" charset="0"/>
              </a:rPr>
              <a:t> General </a:t>
            </a:r>
            <a:r>
              <a:rPr lang="fr-FR" err="1">
                <a:latin typeface="Trebuchet MS" panose="020B0603020202020204" pitchFamily="34" charset="0"/>
              </a:rPr>
              <a:t>Universitario</a:t>
            </a:r>
            <a:r>
              <a:rPr lang="fr-FR">
                <a:latin typeface="Trebuchet MS" panose="020B0603020202020204" pitchFamily="34" charset="0"/>
              </a:rPr>
              <a:t> (Elche);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fr-FR">
                <a:latin typeface="Trebuchet MS" panose="020B0603020202020204" pitchFamily="34" charset="0"/>
              </a:rPr>
              <a:t> </a:t>
            </a:r>
            <a:r>
              <a:rPr lang="fr-FR" err="1">
                <a:latin typeface="Trebuchet MS" panose="020B0603020202020204" pitchFamily="34" charset="0"/>
              </a:rPr>
              <a:t>Xeral</a:t>
            </a:r>
            <a:r>
              <a:rPr lang="fr-FR">
                <a:latin typeface="Trebuchet MS" panose="020B0603020202020204" pitchFamily="34" charset="0"/>
              </a:rPr>
              <a:t> </a:t>
            </a:r>
            <a:r>
              <a:rPr lang="pt-BR">
                <a:latin typeface="Trebuchet MS" panose="020B0603020202020204" pitchFamily="34" charset="0"/>
              </a:rPr>
              <a:t>Cíes (Vigo); Hospital</a:t>
            </a:r>
            <a:r>
              <a:rPr lang="fr-FR">
                <a:latin typeface="Trebuchet MS" panose="020B0603020202020204" pitchFamily="34" charset="0"/>
              </a:rPr>
              <a:t> </a:t>
            </a:r>
            <a:r>
              <a:rPr lang="fr-FR" err="1">
                <a:latin typeface="Trebuchet MS" panose="020B0603020202020204" pitchFamily="34" charset="0"/>
              </a:rPr>
              <a:t>Donostia</a:t>
            </a:r>
            <a:r>
              <a:rPr lang="fr-FR">
                <a:latin typeface="Trebuchet MS" panose="020B0603020202020204" pitchFamily="34" charset="0"/>
              </a:rPr>
              <a:t> (San </a:t>
            </a:r>
            <a:r>
              <a:rPr lang="fr-FR" err="1">
                <a:latin typeface="Trebuchet MS" panose="020B0603020202020204" pitchFamily="34" charset="0"/>
              </a:rPr>
              <a:t>Sebastián</a:t>
            </a:r>
            <a:r>
              <a:rPr lang="fr-FR">
                <a:latin typeface="Trebuchet MS" panose="020B0603020202020204" pitchFamily="34" charset="0"/>
              </a:rPr>
              <a:t>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fr-FR">
                <a:latin typeface="Trebuchet MS" panose="020B0603020202020204" pitchFamily="34" charset="0"/>
              </a:rPr>
              <a:t> </a:t>
            </a:r>
            <a:r>
              <a:rPr lang="fr-FR" err="1">
                <a:latin typeface="Trebuchet MS" panose="020B0603020202020204" pitchFamily="34" charset="0"/>
              </a:rPr>
              <a:t>Virgen</a:t>
            </a:r>
            <a:r>
              <a:rPr lang="fr-FR">
                <a:latin typeface="Trebuchet MS" panose="020B0603020202020204" pitchFamily="34" charset="0"/>
              </a:rPr>
              <a:t> de la Victoria (Malaga); </a:t>
            </a:r>
            <a:r>
              <a:rPr lang="pt-BR">
                <a:latin typeface="Trebuchet MS" panose="020B0603020202020204" pitchFamily="34" charset="0"/>
              </a:rPr>
              <a:t>Hospital Universitario Virgen de las Nieves (Granada); Hospital de Basurto (Bilbao); Hospital Universitario Germans Trias i Pujol (Barcelona); Hospital Universitario Son Espases (Mallorca); Hospital Clinic i Provincial (Barcelona); Hospital Clínico Universitario (Valencia); Hospital Universitario Vall d´Hebrón (Barcelona)</a:t>
            </a: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pt-BR">
              <a:latin typeface="Trebuchet MS" panose="020B0603020202020204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chemeClr val="accent5">
                    <a:lumMod val="75000"/>
                  </a:schemeClr>
                </a:solidFill>
                <a:latin typeface="Trebuchet MS" panose="020B0603020202020204" pitchFamily="34" charset="0"/>
              </a:rPr>
              <a:t>ITALY: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en-GB">
                <a:latin typeface="Trebuchet MS" panose="020B0603020202020204" pitchFamily="34" charset="0"/>
              </a:rPr>
              <a:t> San Raffaele (Milano);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en-GB">
                <a:latin typeface="Trebuchet MS" panose="020B0603020202020204" pitchFamily="34" charset="0"/>
              </a:rPr>
              <a:t> L. Sacco (Milano);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it-IT">
                <a:latin typeface="Trebuchet MS" panose="020B0603020202020204" pitchFamily="34" charset="0"/>
              </a:rPr>
              <a:t> S. Anna (Ferrara);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it-IT">
                <a:latin typeface="Trebuchet MS" panose="020B0603020202020204" pitchFamily="34" charset="0"/>
              </a:rPr>
              <a:t> S.M. Annunziata (Firenze); </a:t>
            </a:r>
            <a:r>
              <a:rPr lang="pt-BR">
                <a:latin typeface="Trebuchet MS" panose="020B0603020202020204" pitchFamily="34" charset="0"/>
              </a:rPr>
              <a:t>Hospital</a:t>
            </a:r>
            <a:r>
              <a:rPr lang="it-IT">
                <a:latin typeface="Trebuchet MS" panose="020B0603020202020204" pitchFamily="34" charset="0"/>
              </a:rPr>
              <a:t> Universitario San Martino (Genova)</a:t>
            </a:r>
            <a:endParaRPr lang="en-GB" altLang="en-US">
              <a:solidFill>
                <a:schemeClr val="accent5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24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rebuchet MS" panose="020B0603020202020204" pitchFamily="34" charset="0"/>
              </a:rPr>
              <a:t>Conflict of interest disclosure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853136"/>
          </a:xfrm>
        </p:spPr>
        <p:txBody>
          <a:bodyPr>
            <a:noAutofit/>
          </a:bodyPr>
          <a:lstStyle/>
          <a:p>
            <a:pPr algn="just"/>
            <a:r>
              <a:rPr lang="en-US" altLang="fr-FR" sz="2000" dirty="0" smtClean="0">
                <a:latin typeface="Trebuchet MS" panose="020B0603020202020204" pitchFamily="34" charset="0"/>
              </a:rPr>
              <a:t>Fees for participation to board and serve as consultant: Gilead sciences</a:t>
            </a:r>
            <a:endParaRPr lang="en-US" altLang="fr-FR" sz="2000" i="1" dirty="0" smtClean="0">
              <a:latin typeface="Trebuchet MS" panose="020B0603020202020204" pitchFamily="34" charset="0"/>
            </a:endParaRPr>
          </a:p>
          <a:p>
            <a:pPr algn="just"/>
            <a:endParaRPr lang="en-US" altLang="fr-FR" sz="2000" i="1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altLang="fr-FR" sz="2000" dirty="0" smtClean="0">
                <a:latin typeface="Trebuchet MS" panose="020B0603020202020204" pitchFamily="34" charset="0"/>
              </a:rPr>
              <a:t>Invitation to international conference: No</a:t>
            </a:r>
          </a:p>
          <a:p>
            <a:pPr algn="just"/>
            <a:endParaRPr lang="en-US" altLang="fr-F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altLang="fr-FR" sz="2000" dirty="0" smtClean="0">
                <a:latin typeface="Trebuchet MS"/>
                <a:cs typeface="Trebuchet MS"/>
              </a:rPr>
              <a:t>Funding for research: No </a:t>
            </a:r>
          </a:p>
          <a:p>
            <a:pPr algn="just"/>
            <a:endParaRPr lang="en-US" altLang="fr-FR" sz="2000" dirty="0" smtClean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8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Trebuchet MS" panose="020B0603020202020204" pitchFamily="34" charset="0"/>
              </a:rPr>
              <a:t>Background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53136"/>
          </a:xfrm>
        </p:spPr>
        <p:txBody>
          <a:bodyPr>
            <a:noAutofit/>
          </a:bodyPr>
          <a:lstStyle/>
          <a:p>
            <a:pPr algn="just"/>
            <a:r>
              <a:rPr lang="en-US" altLang="fr-FR" sz="2000" dirty="0">
                <a:latin typeface="Trebuchet MS" panose="020B0603020202020204" pitchFamily="34" charset="0"/>
              </a:rPr>
              <a:t>For many patients, HIV diagnosis is made </a:t>
            </a:r>
            <a:r>
              <a:rPr lang="en-US" altLang="fr-FR" sz="2000" dirty="0">
                <a:solidFill>
                  <a:srgbClr val="4CA84A"/>
                </a:solidFill>
                <a:latin typeface="Trebuchet MS" panose="020B0603020202020204" pitchFamily="34" charset="0"/>
              </a:rPr>
              <a:t>late in the course of the disease</a:t>
            </a:r>
            <a:r>
              <a:rPr lang="en-US" altLang="fr-FR" sz="2000" dirty="0">
                <a:latin typeface="Trebuchet MS" panose="020B0603020202020204" pitchFamily="34" charset="0"/>
              </a:rPr>
              <a:t> </a:t>
            </a:r>
            <a:r>
              <a:rPr lang="en-US" altLang="fr-FR" sz="2000" i="1" dirty="0" smtClean="0">
                <a:latin typeface="Trebuchet MS" panose="020B0603020202020204" pitchFamily="34" charset="0"/>
              </a:rPr>
              <a:t>(Immunodeficiency </a:t>
            </a:r>
            <a:r>
              <a:rPr lang="en-US" altLang="fr-FR" sz="2000" i="1" dirty="0">
                <a:latin typeface="Trebuchet MS" panose="020B0603020202020204" pitchFamily="34" charset="0"/>
              </a:rPr>
              <a:t>at the start of combination antiretroviral therapy in low</a:t>
            </a:r>
            <a:r>
              <a:rPr lang="en-US" altLang="fr-FR" sz="2000" i="1" dirty="0" smtClean="0">
                <a:latin typeface="Trebuchet MS" panose="020B0603020202020204" pitchFamily="34" charset="0"/>
              </a:rPr>
              <a:t>-, middle- and  high</a:t>
            </a:r>
            <a:r>
              <a:rPr lang="en-US" altLang="fr-FR" sz="2000" i="1" dirty="0">
                <a:latin typeface="Trebuchet MS" panose="020B0603020202020204" pitchFamily="34" charset="0"/>
              </a:rPr>
              <a:t>-income countries; </a:t>
            </a:r>
            <a:r>
              <a:rPr lang="en-US" altLang="fr-FR" sz="2000" i="1" dirty="0" err="1">
                <a:latin typeface="Trebuchet MS" panose="020B0603020202020204" pitchFamily="34" charset="0"/>
              </a:rPr>
              <a:t>Anderegg</a:t>
            </a:r>
            <a:r>
              <a:rPr lang="en-US" altLang="fr-FR" sz="2000" i="1" dirty="0">
                <a:latin typeface="Trebuchet MS" panose="020B0603020202020204" pitchFamily="34" charset="0"/>
              </a:rPr>
              <a:t> N</a:t>
            </a:r>
            <a:r>
              <a:rPr lang="en-US" altLang="fr-FR" sz="2000" i="1" dirty="0" smtClean="0">
                <a:latin typeface="Trebuchet MS" panose="020B0603020202020204" pitchFamily="34" charset="0"/>
              </a:rPr>
              <a:t>. el al; </a:t>
            </a:r>
            <a:r>
              <a:rPr lang="en-US" altLang="fr-FR" sz="2000" i="1" dirty="0">
                <a:latin typeface="Trebuchet MS" panose="020B0603020202020204" pitchFamily="34" charset="0"/>
              </a:rPr>
              <a:t>IAS 2017</a:t>
            </a:r>
            <a:r>
              <a:rPr lang="en-US" altLang="fr-FR" sz="2000" i="1" dirty="0" smtClean="0">
                <a:latin typeface="Trebuchet MS" panose="020B0603020202020204" pitchFamily="34" charset="0"/>
              </a:rPr>
              <a:t>)</a:t>
            </a:r>
          </a:p>
          <a:p>
            <a:pPr algn="just"/>
            <a:endParaRPr lang="en-US" altLang="fr-FR" sz="2000" i="1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altLang="fr-FR" sz="2000" dirty="0">
                <a:latin typeface="Trebuchet MS" panose="020B0603020202020204" pitchFamily="34" charset="0"/>
              </a:rPr>
              <a:t>Late HIV diagnosis is associated with an </a:t>
            </a:r>
            <a:r>
              <a:rPr lang="en-US" altLang="fr-FR" sz="2000" dirty="0">
                <a:solidFill>
                  <a:srgbClr val="4CA84A"/>
                </a:solidFill>
                <a:latin typeface="Trebuchet MS" panose="020B0603020202020204" pitchFamily="34" charset="0"/>
              </a:rPr>
              <a:t>excess risk </a:t>
            </a:r>
            <a:r>
              <a:rPr lang="en-US" altLang="fr-FR" sz="2000" dirty="0">
                <a:latin typeface="Trebuchet MS" panose="020B0603020202020204" pitchFamily="34" charset="0"/>
              </a:rPr>
              <a:t>of AIDS-Defining-Events (ADE) and </a:t>
            </a:r>
            <a:r>
              <a:rPr lang="en-US" altLang="fr-FR" sz="2000" dirty="0" smtClean="0">
                <a:latin typeface="Trebuchet MS" panose="020B0603020202020204" pitchFamily="34" charset="0"/>
              </a:rPr>
              <a:t>mortality</a:t>
            </a:r>
          </a:p>
          <a:p>
            <a:pPr algn="just"/>
            <a:endParaRPr lang="en-US" altLang="fr-F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altLang="fr-FR" sz="2000" dirty="0">
                <a:latin typeface="Trebuchet MS"/>
                <a:cs typeface="Trebuchet MS"/>
              </a:rPr>
              <a:t>Several trials have failed to demonstrate in the </a:t>
            </a:r>
            <a:r>
              <a:rPr lang="en-US" altLang="fr-FR" sz="2000" dirty="0" smtClean="0">
                <a:latin typeface="Trebuchet MS"/>
                <a:cs typeface="Trebuchet MS"/>
              </a:rPr>
              <a:t>past </a:t>
            </a:r>
            <a:r>
              <a:rPr lang="en-US" altLang="fr-FR" sz="2000" dirty="0">
                <a:latin typeface="Trebuchet MS"/>
                <a:cs typeface="Trebuchet MS"/>
              </a:rPr>
              <a:t>the clinical </a:t>
            </a:r>
            <a:r>
              <a:rPr lang="en-US" altLang="fr-FR" sz="2000" dirty="0" smtClean="0">
                <a:latin typeface="Trebuchet MS"/>
                <a:cs typeface="Trebuchet MS"/>
              </a:rPr>
              <a:t>benefit </a:t>
            </a:r>
            <a:r>
              <a:rPr lang="en-US" altLang="fr-FR" sz="2000" dirty="0">
                <a:latin typeface="Trebuchet MS"/>
                <a:cs typeface="Trebuchet MS"/>
              </a:rPr>
              <a:t>of adding a 4</a:t>
            </a:r>
            <a:r>
              <a:rPr lang="en-US" altLang="fr-FR" sz="2000" baseline="30000" dirty="0">
                <a:latin typeface="Trebuchet MS"/>
                <a:cs typeface="Trebuchet MS"/>
              </a:rPr>
              <a:t>th</a:t>
            </a:r>
            <a:r>
              <a:rPr lang="en-US" altLang="fr-FR" sz="2000" dirty="0">
                <a:latin typeface="Trebuchet MS"/>
                <a:cs typeface="Trebuchet MS"/>
              </a:rPr>
              <a:t> </a:t>
            </a:r>
            <a:r>
              <a:rPr lang="en-US" altLang="fr-FR" sz="2000" dirty="0" err="1" smtClean="0">
                <a:latin typeface="Trebuchet MS"/>
                <a:cs typeface="Trebuchet MS"/>
              </a:rPr>
              <a:t>antriretroviral</a:t>
            </a:r>
            <a:r>
              <a:rPr lang="en-US" altLang="fr-FR" sz="2000" dirty="0" smtClean="0">
                <a:latin typeface="Trebuchet MS"/>
                <a:cs typeface="Trebuchet MS"/>
              </a:rPr>
              <a:t> </a:t>
            </a:r>
            <a:r>
              <a:rPr lang="en-US" altLang="fr-FR" sz="2000" dirty="0">
                <a:latin typeface="Trebuchet MS"/>
                <a:cs typeface="Trebuchet MS"/>
              </a:rPr>
              <a:t>drug to standard 3-drug regimen in those patients. </a:t>
            </a:r>
            <a:endParaRPr lang="en-US" altLang="fr-FR" sz="2000" dirty="0" smtClean="0">
              <a:latin typeface="Trebuchet MS"/>
              <a:cs typeface="Trebuchet MS"/>
            </a:endParaRPr>
          </a:p>
          <a:p>
            <a:pPr algn="just"/>
            <a:endParaRPr lang="en-US" altLang="fr-FR" sz="2000" dirty="0" smtClean="0">
              <a:latin typeface="Trebuchet MS" panose="020B0603020202020204" pitchFamily="34" charset="0"/>
            </a:endParaRPr>
          </a:p>
          <a:p>
            <a:pPr algn="just"/>
            <a:r>
              <a:rPr lang="en-US" altLang="fr-FR" sz="2000" dirty="0">
                <a:latin typeface="Trebuchet MS" panose="020B0603020202020204" pitchFamily="34" charset="0"/>
              </a:rPr>
              <a:t>We hypothesized </a:t>
            </a:r>
            <a:r>
              <a:rPr lang="en-US" altLang="fr-FR" sz="2000" dirty="0" smtClean="0">
                <a:latin typeface="Trebuchet MS" panose="020B0603020202020204" pitchFamily="34" charset="0"/>
              </a:rPr>
              <a:t>that due </a:t>
            </a:r>
            <a:r>
              <a:rPr lang="en-US" altLang="fr-FR" sz="2000" dirty="0">
                <a:latin typeface="Trebuchet MS" panose="020B0603020202020204" pitchFamily="34" charset="0"/>
              </a:rPr>
              <a:t>to its </a:t>
            </a:r>
            <a:r>
              <a:rPr lang="en-US" altLang="fr-FR" sz="2000" dirty="0" err="1">
                <a:solidFill>
                  <a:srgbClr val="4CA84A"/>
                </a:solidFill>
                <a:latin typeface="Trebuchet MS" panose="020B0603020202020204" pitchFamily="34" charset="0"/>
              </a:rPr>
              <a:t>immunomodulating</a:t>
            </a:r>
            <a:r>
              <a:rPr lang="en-US" altLang="fr-FR" sz="2000" dirty="0">
                <a:solidFill>
                  <a:srgbClr val="4CA84A"/>
                </a:solidFill>
                <a:latin typeface="Trebuchet MS" panose="020B0603020202020204" pitchFamily="34" charset="0"/>
              </a:rPr>
              <a:t> </a:t>
            </a:r>
            <a:r>
              <a:rPr lang="en-US" altLang="fr-FR" sz="2000" dirty="0" smtClean="0">
                <a:solidFill>
                  <a:srgbClr val="4CA84A"/>
                </a:solidFill>
                <a:latin typeface="Trebuchet MS" panose="020B0603020202020204" pitchFamily="34" charset="0"/>
              </a:rPr>
              <a:t>effects</a:t>
            </a:r>
            <a:r>
              <a:rPr lang="en-US" altLang="fr-FR" sz="2000" dirty="0" smtClean="0">
                <a:latin typeface="Trebuchet MS" panose="020B0603020202020204" pitchFamily="34" charset="0"/>
              </a:rPr>
              <a:t>, </a:t>
            </a:r>
            <a:r>
              <a:rPr lang="en-US" altLang="fr-FR" sz="2000" dirty="0">
                <a:latin typeface="Trebuchet MS" panose="020B0603020202020204" pitchFamily="34" charset="0"/>
              </a:rPr>
              <a:t>the addition of </a:t>
            </a:r>
            <a:r>
              <a:rPr lang="en-US" altLang="fr-FR" sz="2000" dirty="0" err="1">
                <a:solidFill>
                  <a:srgbClr val="4CA84A"/>
                </a:solidFill>
                <a:latin typeface="Trebuchet MS" panose="020B0603020202020204" pitchFamily="34" charset="0"/>
              </a:rPr>
              <a:t>maraviroc</a:t>
            </a:r>
            <a:r>
              <a:rPr lang="en-US" altLang="fr-FR" sz="2000" dirty="0">
                <a:latin typeface="Trebuchet MS" panose="020B0603020202020204" pitchFamily="34" charset="0"/>
              </a:rPr>
              <a:t> (MVC) to </a:t>
            </a:r>
            <a:r>
              <a:rPr lang="en-US" altLang="fr-FR" sz="2000" dirty="0" err="1">
                <a:latin typeface="Trebuchet MS" panose="020B0603020202020204" pitchFamily="34" charset="0"/>
              </a:rPr>
              <a:t>cART</a:t>
            </a:r>
            <a:r>
              <a:rPr lang="en-US" altLang="fr-FR" sz="2000" dirty="0">
                <a:latin typeface="Trebuchet MS" panose="020B0603020202020204" pitchFamily="34" charset="0"/>
              </a:rPr>
              <a:t> in naïve patients with low CD4 cell counts will decrease the risk of disease progression and death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499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88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Trebuchet MS" panose="020B0603020202020204" pitchFamily="34" charset="0"/>
              </a:rPr>
              <a:t>Design </a:t>
            </a:r>
            <a:endParaRPr lang="en-US" sz="4000"/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32300" y="1268760"/>
            <a:ext cx="8229600" cy="5112568"/>
          </a:xfrm>
        </p:spPr>
        <p:txBody>
          <a:bodyPr>
            <a:normAutofit/>
          </a:bodyPr>
          <a:lstStyle/>
          <a:p>
            <a:r>
              <a:rPr lang="en-US" altLang="fr-FR" sz="2000" smtClean="0">
                <a:latin typeface="Trebuchet MS" panose="020B0603020202020204" pitchFamily="34" charset="0"/>
              </a:rPr>
              <a:t>HIV-1 </a:t>
            </a:r>
            <a:r>
              <a:rPr lang="en-US" altLang="fr-FR" sz="2000">
                <a:latin typeface="Trebuchet MS" panose="020B0603020202020204" pitchFamily="34" charset="0"/>
              </a:rPr>
              <a:t>infected patients with an AIDS-defining event and/or CD4 counts </a:t>
            </a:r>
            <a:r>
              <a:rPr lang="en-US" altLang="fr-FR" sz="2000">
                <a:latin typeface="Trebuchet MS" panose="020B0603020202020204" pitchFamily="34" charset="0"/>
                <a:sym typeface="Symbol" pitchFamily="18" charset="2"/>
              </a:rPr>
              <a:t></a:t>
            </a:r>
            <a:r>
              <a:rPr lang="en-US" altLang="fr-FR" sz="2000">
                <a:latin typeface="Trebuchet MS" panose="020B0603020202020204" pitchFamily="34" charset="0"/>
              </a:rPr>
              <a:t> 200 </a:t>
            </a:r>
            <a:r>
              <a:rPr lang="en-US" altLang="fr-FR" sz="2000" smtClean="0">
                <a:latin typeface="Trebuchet MS" panose="020B0603020202020204" pitchFamily="34" charset="0"/>
              </a:rPr>
              <a:t>cells/mm</a:t>
            </a:r>
            <a:r>
              <a:rPr lang="en-US" altLang="fr-FR" sz="2000" baseline="30000" smtClean="0">
                <a:latin typeface="Trebuchet MS" panose="020B0603020202020204" pitchFamily="34" charset="0"/>
              </a:rPr>
              <a:t>3</a:t>
            </a:r>
            <a:r>
              <a:rPr lang="en-US" altLang="fr-FR" sz="2000" smtClean="0">
                <a:latin typeface="Trebuchet MS" panose="020B0603020202020204" pitchFamily="34" charset="0"/>
              </a:rPr>
              <a:t>;</a:t>
            </a:r>
            <a:r>
              <a:rPr lang="en-US" altLang="fr-FR" sz="2000" baseline="30000" smtClean="0">
                <a:latin typeface="Trebuchet MS" panose="020B0603020202020204" pitchFamily="34" charset="0"/>
              </a:rPr>
              <a:t> </a:t>
            </a:r>
            <a:r>
              <a:rPr lang="en-US" altLang="fr-FR" sz="2000" smtClean="0">
                <a:latin typeface="Trebuchet MS" panose="020B0603020202020204" pitchFamily="34" charset="0"/>
              </a:rPr>
              <a:t>Naïve from any antiretroviral</a:t>
            </a:r>
          </a:p>
          <a:p>
            <a:endParaRPr lang="en-US" altLang="fr-FR" sz="2000" baseline="30000">
              <a:latin typeface="Trebuchet MS" panose="020B0603020202020204" pitchFamily="34" charset="0"/>
            </a:endParaRPr>
          </a:p>
          <a:p>
            <a:endParaRPr lang="en-US" altLang="fr-FR" sz="2200" smtClean="0">
              <a:latin typeface="Trebuchet MS" panose="020B0603020202020204" pitchFamily="34" charset="0"/>
            </a:endParaRPr>
          </a:p>
          <a:p>
            <a:endParaRPr lang="en-US" altLang="fr-FR" smtClean="0">
              <a:latin typeface="Trebuchet MS" panose="020B0603020202020204" pitchFamily="34" charset="0"/>
            </a:endParaRPr>
          </a:p>
          <a:p>
            <a:endParaRPr lang="en-US" altLang="fr-FR">
              <a:latin typeface="Trebuchet MS" panose="020B0603020202020204" pitchFamily="34" charset="0"/>
            </a:endParaRPr>
          </a:p>
          <a:p>
            <a:endParaRPr lang="en-US" altLang="fr-FR">
              <a:latin typeface="Trebuchet MS" panose="020B0603020202020204" pitchFamily="34" charset="0"/>
            </a:endParaRPr>
          </a:p>
          <a:p>
            <a:endParaRPr lang="en-US" altLang="fr-FR" smtClean="0">
              <a:latin typeface="Trebuchet MS" panose="020B0603020202020204" pitchFamily="34" charset="0"/>
            </a:endParaRPr>
          </a:p>
          <a:p>
            <a:endParaRPr lang="en-US" altLang="fr-FR" smtClean="0">
              <a:latin typeface="Trebuchet MS" panose="020B0603020202020204" pitchFamily="34" charset="0"/>
            </a:endParaRPr>
          </a:p>
          <a:p>
            <a:pPr algn="r"/>
            <a:endParaRPr lang="en-US" altLang="fr-FR" smtClean="0">
              <a:latin typeface="Trebuchet MS" panose="020B0603020202020204" pitchFamily="34" charset="0"/>
            </a:endParaRPr>
          </a:p>
          <a:p>
            <a:endParaRPr lang="en-US" altLang="fr-FR" smtClean="0"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453" y="3286145"/>
            <a:ext cx="2595711" cy="1138773"/>
          </a:xfrm>
          <a:prstGeom prst="rect">
            <a:avLst/>
          </a:prstGeom>
          <a:solidFill>
            <a:srgbClr val="8E6B48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altLang="en-US" sz="1700" smtClean="0">
                <a:solidFill>
                  <a:schemeClr val="bg1"/>
                </a:solidFill>
                <a:latin typeface="Trebuchet MS" panose="020B0603020202020204" pitchFamily="34" charset="0"/>
              </a:rPr>
              <a:t>ARV </a:t>
            </a:r>
            <a:r>
              <a:rPr lang="en-US" altLang="fr-FR" sz="1700" smtClean="0">
                <a:solidFill>
                  <a:schemeClr val="bg1"/>
                </a:solidFill>
                <a:latin typeface="Trebuchet MS" panose="020B0603020202020204" pitchFamily="34" charset="0"/>
              </a:rPr>
              <a:t>according to the recommended regimen in most commonly used guidelines</a:t>
            </a:r>
            <a:r>
              <a:rPr lang="en-US" altLang="en-US" sz="1700" kern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altLang="en-US" sz="1700" smtClean="0">
                <a:solidFill>
                  <a:schemeClr val="bg1"/>
                </a:solidFill>
                <a:latin typeface="Trebuchet MS" panose="020B0603020202020204" pitchFamily="34" charset="0"/>
              </a:rPr>
              <a:t>+ </a:t>
            </a:r>
            <a:r>
              <a:rPr lang="en-US" altLang="en-US" sz="1700" b="1" smtClean="0">
                <a:solidFill>
                  <a:schemeClr val="bg1"/>
                </a:solidFill>
                <a:latin typeface="Trebuchet MS" panose="020B0603020202020204" pitchFamily="34" charset="0"/>
              </a:rPr>
              <a:t>Placebo</a:t>
            </a:r>
            <a:endParaRPr lang="en-US" altLang="en-US" sz="1700" b="1" ker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776316" y="3284984"/>
            <a:ext cx="2952328" cy="11387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marL="287338" indent="-287338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7238" indent="-279400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39838" indent="-292100" algn="l" rtl="0" eaLnBrk="0" fontAlgn="base" hangingPunct="0">
              <a:spcBef>
                <a:spcPct val="4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704975" indent="-274638" algn="l" rtl="0" eaLnBrk="0" fontAlgn="base" hangingPunct="0">
              <a:spcBef>
                <a:spcPct val="4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92338" indent="-2968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649538" indent="-2968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3106738" indent="-2968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563938" indent="-2968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4021138" indent="-296863" algn="l" rtl="0" eaLnBrk="0" fontAlgn="base" hangingPunct="0">
              <a:spcBef>
                <a:spcPct val="4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tabLst>
                <a:tab pos="3586163" algn="l"/>
              </a:tabLst>
              <a:defRPr/>
            </a:pPr>
            <a:r>
              <a:rPr lang="en-US" altLang="en-US" sz="1700" kern="0" smtClean="0">
                <a:solidFill>
                  <a:schemeClr val="bg1"/>
                </a:solidFill>
                <a:latin typeface="Trebuchet MS" panose="020B0603020202020204" pitchFamily="34" charset="0"/>
              </a:rPr>
              <a:t>ARV </a:t>
            </a:r>
            <a:r>
              <a:rPr lang="en-US" altLang="fr-FR" sz="1700" smtClean="0">
                <a:solidFill>
                  <a:schemeClr val="bg1"/>
                </a:solidFill>
                <a:latin typeface="Trebuchet MS" panose="020B0603020202020204" pitchFamily="34" charset="0"/>
              </a:rPr>
              <a:t>according to the recommended regimen in most commonly used guidelines</a:t>
            </a:r>
            <a:r>
              <a:rPr lang="en-US" altLang="en-US" sz="1700" kern="0" smtClean="0">
                <a:solidFill>
                  <a:schemeClr val="bg1"/>
                </a:solidFill>
                <a:latin typeface="Trebuchet MS" panose="020B0603020202020204" pitchFamily="34" charset="0"/>
              </a:rPr>
              <a:t> + </a:t>
            </a:r>
            <a:r>
              <a:rPr lang="en-US" altLang="en-US" sz="1700" b="1" kern="0" smtClean="0">
                <a:solidFill>
                  <a:schemeClr val="bg1"/>
                </a:solidFill>
                <a:latin typeface="Trebuchet MS" panose="020B0603020202020204" pitchFamily="34" charset="0"/>
              </a:rPr>
              <a:t>MARAVIROC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9152" y="2060848"/>
            <a:ext cx="515557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000" b="0" kern="0" smtClean="0">
                <a:solidFill>
                  <a:schemeClr val="accent1"/>
                </a:solidFill>
                <a:latin typeface="Trebuchet MS" panose="020B0603020202020204" pitchFamily="34" charset="0"/>
              </a:rPr>
              <a:t>1:1 randomization, double-blind, </a:t>
            </a:r>
          </a:p>
          <a:p>
            <a:pPr algn="ctr">
              <a:defRPr/>
            </a:pPr>
            <a:r>
              <a:rPr lang="en-US" altLang="en-US" sz="2000" b="0" kern="0" smtClean="0">
                <a:solidFill>
                  <a:schemeClr val="accent1"/>
                </a:solidFill>
                <a:latin typeface="Trebuchet MS" panose="020B0603020202020204" pitchFamily="34" charset="0"/>
              </a:rPr>
              <a:t>stratification on the country and </a:t>
            </a:r>
            <a:endParaRPr lang="en-US" altLang="en-US" sz="2000" kern="0" smtClean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en-US" altLang="en-US" sz="2000" b="0" kern="0" smtClean="0">
                <a:solidFill>
                  <a:schemeClr val="accent1"/>
                </a:solidFill>
                <a:latin typeface="Trebuchet MS" panose="020B0603020202020204" pitchFamily="34" charset="0"/>
              </a:rPr>
              <a:t>treatment initiation regimen (PI vs non-PI) </a:t>
            </a:r>
            <a:endParaRPr lang="en-US" altLang="en-US" sz="2000" b="0" kern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800652" y="3068960"/>
            <a:ext cx="384843" cy="138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384828" y="3076511"/>
            <a:ext cx="432048" cy="177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704308" y="4725144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2000" smtClean="0">
                <a:solidFill>
                  <a:schemeClr val="accent1"/>
                </a:solidFill>
                <a:latin typeface="Trebuchet MS" panose="020B0603020202020204" pitchFamily="34" charset="0"/>
              </a:rPr>
              <a:t>International: France, Spain and Italy,</a:t>
            </a:r>
          </a:p>
          <a:p>
            <a:r>
              <a:rPr lang="en-US" sz="2000" smtClean="0">
                <a:solidFill>
                  <a:schemeClr val="accent1"/>
                </a:solidFill>
                <a:latin typeface="Trebuchet MS" panose="020B0603020202020204" pitchFamily="34" charset="0"/>
              </a:rPr>
              <a:t>Follow-up to week 72</a:t>
            </a:r>
          </a:p>
          <a:p>
            <a:r>
              <a:rPr lang="en-US" sz="2000" smtClean="0">
                <a:solidFill>
                  <a:schemeClr val="accent1"/>
                </a:solidFill>
                <a:latin typeface="Trebuchet MS" panose="020B0603020202020204" pitchFamily="34" charset="0"/>
              </a:rPr>
              <a:t>FPFV: September 2011; LPLV: March 2016</a:t>
            </a:r>
          </a:p>
          <a:p>
            <a:endParaRPr lang="en-US" sz="2000" smtClean="0">
              <a:solidFill>
                <a:schemeClr val="accent1"/>
              </a:solidFill>
              <a:latin typeface="Trebuchet MS" panose="020B0603020202020204" pitchFamily="34" charset="0"/>
            </a:endParaRPr>
          </a:p>
          <a:p>
            <a:r>
              <a:rPr lang="en-US" sz="2000" u="sng" smtClean="0">
                <a:solidFill>
                  <a:srgbClr val="4CA84A"/>
                </a:solidFill>
                <a:latin typeface="Trebuchet MS" panose="020B0603020202020204" pitchFamily="34" charset="0"/>
              </a:rPr>
              <a:t>Primary endpoint</a:t>
            </a:r>
            <a:r>
              <a:rPr lang="en-US" sz="2000" smtClean="0">
                <a:solidFill>
                  <a:schemeClr val="accent1"/>
                </a:solidFill>
                <a:latin typeface="Trebuchet MS" panose="020B0603020202020204" pitchFamily="34" charset="0"/>
              </a:rPr>
              <a:t>: Occurrence of a severe morbidity (AIDS, other HIV related diseases, serious non-AIDS events, IRIS and death)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006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fr-FR" smtClean="0">
                <a:latin typeface="Trebuchet MS" panose="020B0603020202020204" pitchFamily="34" charset="0"/>
              </a:rPr>
              <a:t>Events considered as primary endpoint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6508" y="1263588"/>
            <a:ext cx="8229600" cy="4853136"/>
          </a:xfrm>
        </p:spPr>
        <p:txBody>
          <a:bodyPr>
            <a:normAutofit fontScale="40000" lnSpcReduction="20000"/>
          </a:bodyPr>
          <a:lstStyle/>
          <a:p>
            <a:pPr algn="just">
              <a:defRPr/>
            </a:pPr>
            <a:r>
              <a:rPr lang="en-US" sz="3600" b="1" smtClean="0">
                <a:latin typeface="Trebuchet MS" panose="020B0603020202020204" pitchFamily="34" charset="0"/>
              </a:rPr>
              <a:t>New ADE </a:t>
            </a:r>
            <a:r>
              <a:rPr lang="en-US" smtClean="0">
                <a:latin typeface="Trebuchet MS" panose="020B0603020202020204" pitchFamily="34" charset="0"/>
              </a:rPr>
              <a:t>(opportunistic events consistent with the 1993 CDC expanded surveillance definition plus additional events associated with immunosuppression in the patient population targeted for enrolment).</a:t>
            </a:r>
          </a:p>
          <a:p>
            <a:pPr algn="just">
              <a:defRPr/>
            </a:pPr>
            <a:endParaRPr lang="en-US" smtClean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en-US" sz="3600" b="1" smtClean="0">
                <a:latin typeface="Trebuchet MS" panose="020B0603020202020204" pitchFamily="34" charset="0"/>
              </a:rPr>
              <a:t>Non B or C:</a:t>
            </a:r>
          </a:p>
          <a:p>
            <a:pPr marL="0" indent="0" algn="just">
              <a:buNone/>
              <a:defRPr/>
            </a:pPr>
            <a:r>
              <a:rPr lang="en-US" smtClean="0">
                <a:latin typeface="Trebuchet MS" panose="020B0603020202020204" pitchFamily="34" charset="0"/>
              </a:rPr>
              <a:t>	- </a:t>
            </a:r>
            <a:r>
              <a:rPr lang="en-US" b="1" i="1" smtClean="0">
                <a:latin typeface="Trebuchet MS" panose="020B0603020202020204" pitchFamily="34" charset="0"/>
              </a:rPr>
              <a:t>Opportunistic or severe uncommon infections</a:t>
            </a:r>
            <a:r>
              <a:rPr lang="en-US" smtClean="0">
                <a:latin typeface="Trebuchet MS" panose="020B0603020202020204" pitchFamily="34" charset="0"/>
              </a:rPr>
              <a:t>: Aspergillosis invasive, </a:t>
            </a:r>
            <a:r>
              <a:rPr lang="en-US" err="1" smtClean="0">
                <a:latin typeface="Trebuchet MS" panose="020B0603020202020204" pitchFamily="34" charset="0"/>
              </a:rPr>
              <a:t>Bartonellosis</a:t>
            </a:r>
            <a:r>
              <a:rPr lang="en-US" smtClean="0">
                <a:latin typeface="Trebuchet MS" panose="020B0603020202020204" pitchFamily="34" charset="0"/>
              </a:rPr>
              <a:t> (includes 	bacillary 	</a:t>
            </a:r>
            <a:r>
              <a:rPr lang="en-US" err="1" smtClean="0">
                <a:latin typeface="Trebuchet MS" panose="020B0603020202020204" pitchFamily="34" charset="0"/>
              </a:rPr>
              <a:t>angiomatosis</a:t>
            </a:r>
            <a:r>
              <a:rPr lang="en-US" smtClean="0">
                <a:latin typeface="Trebuchet MS" panose="020B0603020202020204" pitchFamily="34" charset="0"/>
              </a:rPr>
              <a:t> and </a:t>
            </a:r>
            <a:r>
              <a:rPr lang="en-US" err="1" smtClean="0">
                <a:latin typeface="Trebuchet MS" panose="020B0603020202020204" pitchFamily="34" charset="0"/>
              </a:rPr>
              <a:t>peliosis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 err="1" smtClean="0">
                <a:latin typeface="Trebuchet MS" panose="020B0603020202020204" pitchFamily="34" charset="0"/>
              </a:rPr>
              <a:t>hepatis</a:t>
            </a:r>
            <a:r>
              <a:rPr lang="en-US" smtClean="0">
                <a:latin typeface="Trebuchet MS" panose="020B0603020202020204" pitchFamily="34" charset="0"/>
              </a:rPr>
              <a:t>),Chagas disease (American trypanosomiasis) of 	the central 	nervous system, </a:t>
            </a:r>
            <a:r>
              <a:rPr lang="en-US" err="1" smtClean="0">
                <a:latin typeface="Trebuchet MS" panose="020B0603020202020204" pitchFamily="34" charset="0"/>
              </a:rPr>
              <a:t>Leishmaniasis</a:t>
            </a:r>
            <a:r>
              <a:rPr lang="en-US" smtClean="0">
                <a:latin typeface="Trebuchet MS" panose="020B0603020202020204" pitchFamily="34" charset="0"/>
              </a:rPr>
              <a:t> visceral (kala-azar), </a:t>
            </a:r>
            <a:r>
              <a:rPr lang="en-US" err="1">
                <a:latin typeface="Trebuchet MS" panose="020B0603020202020204" pitchFamily="34" charset="0"/>
              </a:rPr>
              <a:t>Microsporidiosis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smtClean="0">
                <a:latin typeface="Trebuchet MS" panose="020B0603020202020204" pitchFamily="34" charset="0"/>
              </a:rPr>
              <a:t>chronic 	intestinal </a:t>
            </a:r>
            <a:r>
              <a:rPr lang="en-US">
                <a:latin typeface="Trebuchet MS" panose="020B0603020202020204" pitchFamily="34" charset="0"/>
              </a:rPr>
              <a:t>(&gt; </a:t>
            </a:r>
            <a:r>
              <a:rPr lang="en-US" smtClean="0">
                <a:latin typeface="Trebuchet MS" panose="020B0603020202020204" pitchFamily="34" charset="0"/>
              </a:rPr>
              <a:t>1 </a:t>
            </a:r>
            <a:r>
              <a:rPr lang="en-US">
                <a:latin typeface="Trebuchet MS" panose="020B0603020202020204" pitchFamily="34" charset="0"/>
              </a:rPr>
              <a:t>month's duration), </a:t>
            </a:r>
            <a:r>
              <a:rPr lang="en-US" err="1" smtClean="0">
                <a:latin typeface="Trebuchet MS" panose="020B0603020202020204" pitchFamily="34" charset="0"/>
              </a:rPr>
              <a:t>Nocardiosis</a:t>
            </a:r>
            <a:r>
              <a:rPr lang="en-US" smtClean="0">
                <a:latin typeface="Trebuchet MS" panose="020B0603020202020204" pitchFamily="34" charset="0"/>
              </a:rPr>
              <a:t>, </a:t>
            </a:r>
            <a:r>
              <a:rPr lang="en-US" err="1" smtClean="0">
                <a:latin typeface="Trebuchet MS" panose="020B0603020202020204" pitchFamily="34" charset="0"/>
              </a:rPr>
              <a:t>Penicillium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 err="1" smtClean="0">
                <a:latin typeface="Trebuchet MS" panose="020B0603020202020204" pitchFamily="34" charset="0"/>
              </a:rPr>
              <a:t>marneffei</a:t>
            </a:r>
            <a:r>
              <a:rPr lang="en-US">
                <a:latin typeface="Trebuchet MS" panose="020B0603020202020204" pitchFamily="34" charset="0"/>
              </a:rPr>
              <a:t> </a:t>
            </a:r>
            <a:r>
              <a:rPr lang="en-US" smtClean="0">
                <a:latin typeface="Trebuchet MS" panose="020B0603020202020204" pitchFamily="34" charset="0"/>
              </a:rPr>
              <a:t>(</a:t>
            </a:r>
            <a:r>
              <a:rPr lang="en-US" err="1" smtClean="0">
                <a:latin typeface="Trebuchet MS" panose="020B0603020202020204" pitchFamily="34" charset="0"/>
              </a:rPr>
              <a:t>extrapulmonary</a:t>
            </a:r>
            <a:r>
              <a:rPr lang="en-US">
                <a:latin typeface="Trebuchet MS" panose="020B0603020202020204" pitchFamily="34" charset="0"/>
              </a:rPr>
              <a:t>), </a:t>
            </a:r>
            <a:r>
              <a:rPr lang="en-US" smtClean="0">
                <a:latin typeface="Trebuchet MS" panose="020B0603020202020204" pitchFamily="34" charset="0"/>
              </a:rPr>
              <a:t>	Pneumocystis </a:t>
            </a:r>
            <a:r>
              <a:rPr lang="en-US" err="1" smtClean="0">
                <a:latin typeface="Trebuchet MS" panose="020B0603020202020204" pitchFamily="34" charset="0"/>
              </a:rPr>
              <a:t>jiroveci</a:t>
            </a:r>
            <a:r>
              <a:rPr lang="en-US" smtClean="0">
                <a:latin typeface="Trebuchet MS" panose="020B0603020202020204" pitchFamily="34" charset="0"/>
              </a:rPr>
              <a:t> (</a:t>
            </a:r>
            <a:r>
              <a:rPr lang="en-US" err="1">
                <a:latin typeface="Trebuchet MS" panose="020B0603020202020204" pitchFamily="34" charset="0"/>
              </a:rPr>
              <a:t>extrapulmonary</a:t>
            </a:r>
            <a:r>
              <a:rPr lang="en-US" smtClean="0">
                <a:latin typeface="Trebuchet MS" panose="020B0603020202020204" pitchFamily="34" charset="0"/>
              </a:rPr>
              <a:t>,) </a:t>
            </a:r>
            <a:r>
              <a:rPr lang="en-US" err="1" smtClean="0">
                <a:latin typeface="Trebuchet MS" panose="020B0603020202020204" pitchFamily="34" charset="0"/>
              </a:rPr>
              <a:t>Rhodococcus</a:t>
            </a:r>
            <a:r>
              <a:rPr lang="en-US" smtClean="0">
                <a:latin typeface="Trebuchet MS" panose="020B0603020202020204" pitchFamily="34" charset="0"/>
              </a:rPr>
              <a:t> </a:t>
            </a:r>
            <a:r>
              <a:rPr lang="en-US" err="1" smtClean="0">
                <a:latin typeface="Trebuchet MS" panose="020B0603020202020204" pitchFamily="34" charset="0"/>
              </a:rPr>
              <a:t>equi</a:t>
            </a:r>
            <a:r>
              <a:rPr lang="en-US" smtClean="0">
                <a:latin typeface="Trebuchet MS" panose="020B0603020202020204" pitchFamily="34" charset="0"/>
              </a:rPr>
              <a:t> disease, </a:t>
            </a:r>
          </a:p>
          <a:p>
            <a:pPr marL="0" indent="0" algn="just">
              <a:buNone/>
              <a:defRPr/>
            </a:pPr>
            <a:r>
              <a:rPr lang="en-US" smtClean="0">
                <a:latin typeface="Trebuchet MS" panose="020B0603020202020204" pitchFamily="34" charset="0"/>
              </a:rPr>
              <a:t>	- </a:t>
            </a:r>
            <a:r>
              <a:rPr lang="en-US" b="1" i="1" smtClean="0">
                <a:latin typeface="Trebuchet MS" panose="020B0603020202020204" pitchFamily="34" charset="0"/>
              </a:rPr>
              <a:t>Severe bacterial infections </a:t>
            </a:r>
            <a:r>
              <a:rPr lang="en-US" smtClean="0">
                <a:latin typeface="Trebuchet MS" panose="020B0603020202020204" pitchFamily="34" charset="0"/>
              </a:rPr>
              <a:t>(sepsis with bacteremia requiring overnight hospitalization, or     	pneumonia 	requiring overnight hospitalization).</a:t>
            </a:r>
          </a:p>
          <a:p>
            <a:pPr marL="0" indent="0" algn="just">
              <a:buNone/>
              <a:defRPr/>
            </a:pPr>
            <a:r>
              <a:rPr lang="en-US" smtClean="0">
                <a:latin typeface="Trebuchet MS" panose="020B0603020202020204" pitchFamily="34" charset="0"/>
              </a:rPr>
              <a:t>	- </a:t>
            </a:r>
            <a:r>
              <a:rPr lang="en-US" b="1" i="1" smtClean="0">
                <a:latin typeface="Trebuchet MS" panose="020B0603020202020204" pitchFamily="34" charset="0"/>
              </a:rPr>
              <a:t>Lymphomas</a:t>
            </a:r>
            <a:r>
              <a:rPr lang="en-US" smtClean="0">
                <a:latin typeface="Trebuchet MS" panose="020B0603020202020204" pitchFamily="34" charset="0"/>
              </a:rPr>
              <a:t>: Lymphoma </a:t>
            </a:r>
            <a:r>
              <a:rPr lang="en-US">
                <a:latin typeface="Trebuchet MS" panose="020B0603020202020204" pitchFamily="34" charset="0"/>
              </a:rPr>
              <a:t>Hodgkin's, Lymphoma non-Hodgkin's (other cell type),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smtClean="0">
              <a:latin typeface="Trebuchet MS" panose="020B0603020202020204" pitchFamily="34" charset="0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en-US" smtClean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en-US" sz="3600" b="1" smtClean="0">
                <a:latin typeface="Trebuchet MS" panose="020B0603020202020204" pitchFamily="34" charset="0"/>
              </a:rPr>
              <a:t>Serious non-AIDS events: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smtClean="0">
                <a:latin typeface="Trebuchet MS" panose="020B0603020202020204" pitchFamily="34" charset="0"/>
              </a:rPr>
              <a:t>	- </a:t>
            </a:r>
            <a:r>
              <a:rPr lang="en-US" b="1" i="1" smtClean="0">
                <a:latin typeface="Trebuchet MS" panose="020B0603020202020204" pitchFamily="34" charset="0"/>
              </a:rPr>
              <a:t>Cardiovascular</a:t>
            </a:r>
            <a:r>
              <a:rPr lang="en-US" smtClean="0">
                <a:latin typeface="Trebuchet MS" panose="020B0603020202020204" pitchFamily="34" charset="0"/>
              </a:rPr>
              <a:t> (myocardial infarction, stroke, coronary revascularization), </a:t>
            </a:r>
            <a:r>
              <a:rPr lang="en-US" b="1" i="1" smtClean="0">
                <a:latin typeface="Trebuchet MS" panose="020B0603020202020204" pitchFamily="34" charset="0"/>
              </a:rPr>
              <a:t>Renal</a:t>
            </a:r>
            <a:r>
              <a:rPr lang="en-US" smtClean="0">
                <a:latin typeface="Trebuchet MS" panose="020B0603020202020204" pitchFamily="34" charset="0"/>
              </a:rPr>
              <a:t> (Chronic 	end stage renal disease), and </a:t>
            </a:r>
            <a:r>
              <a:rPr lang="en-US" b="1" i="1" smtClean="0">
                <a:latin typeface="Trebuchet MS" panose="020B0603020202020204" pitchFamily="34" charset="0"/>
              </a:rPr>
              <a:t>hepatic </a:t>
            </a:r>
            <a:r>
              <a:rPr lang="en-US" smtClean="0">
                <a:latin typeface="Trebuchet MS" panose="020B0603020202020204" pitchFamily="34" charset="0"/>
              </a:rPr>
              <a:t>(Liver failure) diseases,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en-US" smtClean="0">
                <a:latin typeface="Trebuchet MS" panose="020B0603020202020204" pitchFamily="34" charset="0"/>
              </a:rPr>
              <a:t>	- </a:t>
            </a:r>
            <a:r>
              <a:rPr lang="en-US" b="1" i="1" smtClean="0">
                <a:latin typeface="Trebuchet MS" panose="020B0603020202020204" pitchFamily="34" charset="0"/>
              </a:rPr>
              <a:t>Non-AIDS-defining cancers </a:t>
            </a:r>
            <a:r>
              <a:rPr lang="en-US" smtClean="0">
                <a:latin typeface="Trebuchet MS" panose="020B0603020202020204" pitchFamily="34" charset="0"/>
              </a:rPr>
              <a:t>except basal and squamous cell skin cancers,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n-US" smtClean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en-US" sz="3600" b="1" smtClean="0">
                <a:latin typeface="Trebuchet MS" panose="020B0603020202020204" pitchFamily="34" charset="0"/>
              </a:rPr>
              <a:t>IRIS </a:t>
            </a:r>
            <a:r>
              <a:rPr lang="en-US" sz="3600" cap="small" smtClean="0">
                <a:latin typeface="Trebuchet MS" panose="020B0603020202020204" pitchFamily="34" charset="0"/>
              </a:rPr>
              <a:t>(according to M. French, AIDS 2004 revised </a:t>
            </a:r>
            <a:r>
              <a:rPr lang="en-US" sz="3600" cap="small" err="1" smtClean="0">
                <a:latin typeface="Trebuchet MS" panose="020B0603020202020204" pitchFamily="34" charset="0"/>
              </a:rPr>
              <a:t>Meintjes</a:t>
            </a:r>
            <a:r>
              <a:rPr lang="en-US" sz="3600" cap="small" smtClean="0">
                <a:latin typeface="Trebuchet MS" panose="020B0603020202020204" pitchFamily="34" charset="0"/>
              </a:rPr>
              <a:t> et al, lancet infectious diseases 2008).</a:t>
            </a:r>
          </a:p>
          <a:p>
            <a:pPr algn="just">
              <a:defRPr/>
            </a:pPr>
            <a:endParaRPr lang="en-US" sz="3600" smtClean="0">
              <a:latin typeface="Trebuchet MS" panose="020B0603020202020204" pitchFamily="34" charset="0"/>
            </a:endParaRPr>
          </a:p>
          <a:p>
            <a:pPr algn="just">
              <a:defRPr/>
            </a:pPr>
            <a:r>
              <a:rPr lang="en-US" sz="3600" b="1" smtClean="0">
                <a:latin typeface="Trebuchet MS" panose="020B0603020202020204" pitchFamily="34" charset="0"/>
              </a:rPr>
              <a:t>All causes of mortality </a:t>
            </a:r>
            <a:r>
              <a:rPr lang="en-US" smtClean="0">
                <a:latin typeface="Trebuchet MS" panose="020B0603020202020204" pitchFamily="34" charset="0"/>
              </a:rPr>
              <a:t>(related or not to AIDS).</a:t>
            </a:r>
          </a:p>
          <a:p>
            <a:pPr algn="just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7584" y="6237312"/>
            <a:ext cx="6119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Trebuchet MS" panose="020B0603020202020204" pitchFamily="34" charset="0"/>
              </a:rPr>
              <a:t>All </a:t>
            </a:r>
            <a:r>
              <a:rPr lang="en-US" sz="1600" smtClean="0">
                <a:solidFill>
                  <a:schemeClr val="accent1"/>
                </a:solidFill>
                <a:latin typeface="Trebuchet MS" panose="020B0603020202020204" pitchFamily="34" charset="0"/>
              </a:rPr>
              <a:t>events </a:t>
            </a:r>
            <a:r>
              <a:rPr lang="en-US" sz="1600">
                <a:solidFill>
                  <a:schemeClr val="accent1"/>
                </a:solidFill>
                <a:latin typeface="Trebuchet MS" panose="020B0603020202020204" pitchFamily="34" charset="0"/>
              </a:rPr>
              <a:t>were reviewed by an Event Review Committee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72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3887"/>
            <a:ext cx="8229600" cy="812825"/>
          </a:xfrm>
        </p:spPr>
        <p:txBody>
          <a:bodyPr>
            <a:normAutofit/>
          </a:bodyPr>
          <a:lstStyle/>
          <a:p>
            <a:r>
              <a:rPr lang="en-GB" sz="4000" smtClean="0">
                <a:latin typeface="Trebuchet MS" panose="020B0603020202020204" pitchFamily="34" charset="0"/>
              </a:rPr>
              <a:t>Enrolment and randomization</a:t>
            </a:r>
            <a:endParaRPr lang="en-GB" sz="4000"/>
          </a:p>
        </p:txBody>
      </p:sp>
      <p:sp>
        <p:nvSpPr>
          <p:cNvPr id="4" name="ZoneTexte 3"/>
          <p:cNvSpPr txBox="1"/>
          <p:nvPr/>
        </p:nvSpPr>
        <p:spPr>
          <a:xfrm>
            <a:off x="799706" y="1210992"/>
            <a:ext cx="768800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smtClean="0">
                <a:latin typeface="Trebuchet MS" panose="020B0603020202020204" pitchFamily="34" charset="0"/>
                <a:cs typeface="Arial" panose="020B0604020202020204" pitchFamily="34" charset="0"/>
              </a:rPr>
              <a:t>Screened (n=459)</a:t>
            </a:r>
            <a:endParaRPr lang="en-AU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9706" y="2470324"/>
            <a:ext cx="7688006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b="1" smtClean="0">
                <a:latin typeface="Trebuchet MS" panose="020B0603020202020204" pitchFamily="34" charset="0"/>
                <a:cs typeface="Arial" panose="020B0604020202020204" pitchFamily="34" charset="0"/>
              </a:rPr>
              <a:t>Randomised (n=416)</a:t>
            </a:r>
            <a:endParaRPr lang="en-AU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99706" y="3110801"/>
            <a:ext cx="3790944" cy="800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smtClean="0">
                <a:solidFill>
                  <a:srgbClr val="4CA84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Placebo</a:t>
            </a:r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 arm (n=210)</a:t>
            </a:r>
          </a:p>
          <a:p>
            <a:pPr marL="285750" indent="-285750">
              <a:buFontTx/>
              <a:buChar char="-"/>
            </a:pPr>
            <a:r>
              <a:rPr lang="en-AU" sz="1500" smtClean="0">
                <a:latin typeface="Trebuchet MS" panose="020B0603020202020204" pitchFamily="34" charset="0"/>
                <a:cs typeface="Arial" panose="020B0604020202020204" pitchFamily="34" charset="0"/>
              </a:rPr>
              <a:t>207 took the treatment </a:t>
            </a:r>
          </a:p>
          <a:p>
            <a:pPr marL="285750" indent="-285750">
              <a:buFontTx/>
              <a:buChar char="-"/>
            </a:pPr>
            <a:r>
              <a:rPr lang="en-AU" sz="1500" smtClean="0">
                <a:latin typeface="Trebuchet MS" panose="020B0603020202020204" pitchFamily="34" charset="0"/>
                <a:cs typeface="Arial" panose="020B0604020202020204" pitchFamily="34" charset="0"/>
              </a:rPr>
              <a:t>3 never took the treatment</a:t>
            </a:r>
            <a:endParaRPr lang="en-AU" sz="15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98662" y="3110801"/>
            <a:ext cx="3789050" cy="800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err="1" smtClean="0">
                <a:solidFill>
                  <a:srgbClr val="4CA84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Maraviroc</a:t>
            </a:r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 arm (n=206)</a:t>
            </a:r>
          </a:p>
          <a:p>
            <a:pPr marL="285750" lvl="0" indent="-285750">
              <a:buFontTx/>
              <a:buChar char="-"/>
            </a:pPr>
            <a:r>
              <a:rPr lang="en-AU" sz="15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 </a:t>
            </a:r>
            <a:r>
              <a:rPr lang="en-AU" sz="1500" smtClean="0">
                <a:latin typeface="Trebuchet MS" panose="020B0603020202020204" pitchFamily="34" charset="0"/>
                <a:cs typeface="Arial" panose="020B0604020202020204" pitchFamily="34" charset="0"/>
              </a:rPr>
              <a:t>took the treatment</a:t>
            </a:r>
            <a:r>
              <a:rPr lang="en-AU" sz="15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Tx/>
              <a:buChar char="-"/>
            </a:pPr>
            <a:r>
              <a:rPr lang="en-AU" sz="15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 </a:t>
            </a:r>
            <a:r>
              <a:rPr lang="en-AU" sz="1500" smtClean="0">
                <a:latin typeface="Trebuchet MS" panose="020B0603020202020204" pitchFamily="34" charset="0"/>
                <a:cs typeface="Arial" panose="020B0604020202020204" pitchFamily="34" charset="0"/>
              </a:rPr>
              <a:t>never took the treatment</a:t>
            </a:r>
            <a:endParaRPr lang="en-AU" sz="150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>
            <a:stCxn id="4" idx="2"/>
          </p:cNvCxnSpPr>
          <p:nvPr/>
        </p:nvCxnSpPr>
        <p:spPr>
          <a:xfrm>
            <a:off x="4643709" y="1580324"/>
            <a:ext cx="0" cy="890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19119" y="1644799"/>
            <a:ext cx="3068601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400" b="1" smtClean="0">
                <a:latin typeface="Trebuchet MS" panose="020B0603020202020204" pitchFamily="34" charset="0"/>
                <a:cs typeface="Arial" panose="020B0604020202020204" pitchFamily="34" charset="0"/>
              </a:rPr>
              <a:t>Not-included (n=43)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42 had a non-inclusion criteria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1 refused to participate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643709" y="2136468"/>
            <a:ext cx="77540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5" idx="2"/>
          </p:cNvCxnSpPr>
          <p:nvPr/>
        </p:nvCxnSpPr>
        <p:spPr>
          <a:xfrm>
            <a:off x="4643709" y="2839656"/>
            <a:ext cx="0" cy="1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704733" y="2934891"/>
            <a:ext cx="390214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699796" y="2934891"/>
            <a:ext cx="4929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6593187" y="2934891"/>
            <a:ext cx="13687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99702" y="4550961"/>
            <a:ext cx="3790944" cy="16158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500" b="1" smtClean="0">
                <a:latin typeface="Trebuchet MS" panose="020B0603020202020204" pitchFamily="34" charset="0"/>
                <a:cs typeface="Arial" panose="020B0604020202020204" pitchFamily="34" charset="0"/>
              </a:rPr>
              <a:t>Treatment stop (n=27)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1 lack of efficiency 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9 adverse events 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 deaths 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 lost to follow-up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 consent withdrawal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9 other reasons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680008" y="4519310"/>
            <a:ext cx="3789050" cy="16158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500" b="1" smtClean="0">
                <a:latin typeface="Trebuchet MS" panose="020B0603020202020204" pitchFamily="34" charset="0"/>
                <a:cs typeface="Arial" panose="020B0604020202020204" pitchFamily="34" charset="0"/>
              </a:rPr>
              <a:t>Treatment stop (n=33)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0 lack of efficiency </a:t>
            </a:r>
          </a:p>
          <a:p>
            <a:pPr marL="285750" indent="-285750">
              <a:buFontTx/>
              <a:buChar char="-"/>
            </a:pPr>
            <a:r>
              <a:rPr lang="en-AU" sz="1400" smtClean="0">
                <a:latin typeface="Trebuchet MS" panose="020B0603020202020204" pitchFamily="34" charset="0"/>
                <a:cs typeface="Arial" panose="020B0604020202020204" pitchFamily="34" charset="0"/>
              </a:rPr>
              <a:t>6 adverse events 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0 death 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5 lost to follow-up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 consent withdrawal</a:t>
            </a:r>
          </a:p>
          <a:p>
            <a:pPr marL="285750" lvl="0" indent="-285750">
              <a:buFontTx/>
              <a:buChar char="-"/>
            </a:pPr>
            <a:r>
              <a:rPr lang="en-AU" sz="1400" smtClean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21 other reasons</a:t>
            </a:r>
            <a:endParaRPr lang="en-AU" sz="1400">
              <a:solidFill>
                <a:prstClr val="black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1052" y="6290186"/>
            <a:ext cx="3790944" cy="323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500" b="1" smtClean="0">
                <a:latin typeface="Trebuchet MS" panose="020B0603020202020204" pitchFamily="34" charset="0"/>
                <a:cs typeface="Arial" panose="020B0604020202020204" pitchFamily="34" charset="0"/>
              </a:rPr>
              <a:t>Treatment until week 72 (n=180)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680008" y="6290186"/>
            <a:ext cx="3789050" cy="3231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1500" b="1" smtClean="0">
                <a:latin typeface="Trebuchet MS" panose="020B0603020202020204" pitchFamily="34" charset="0"/>
                <a:cs typeface="Arial" panose="020B0604020202020204" pitchFamily="34" charset="0"/>
              </a:rPr>
              <a:t>Treatment until week 72 (n=169)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9702" y="4046905"/>
            <a:ext cx="377229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Included in ITT analysis (</a:t>
            </a:r>
            <a:r>
              <a:rPr lang="en-AU" sz="1600" b="1" smtClean="0">
                <a:solidFill>
                  <a:srgbClr val="4CA84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n=207</a:t>
            </a:r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  <a:endParaRPr lang="en-AU" sz="1600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cteur droit avec flèche 19"/>
          <p:cNvCxnSpPr>
            <a:stCxn id="15" idx="2"/>
          </p:cNvCxnSpPr>
          <p:nvPr/>
        </p:nvCxnSpPr>
        <p:spPr>
          <a:xfrm flipH="1">
            <a:off x="2687843" y="6166788"/>
            <a:ext cx="7331" cy="1123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720739" y="4046905"/>
            <a:ext cx="3772294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1600" b="1">
                <a:latin typeface="Trebuchet MS" panose="020B0603020202020204" pitchFamily="34" charset="0"/>
                <a:cs typeface="Arial" panose="020B0604020202020204" pitchFamily="34" charset="0"/>
              </a:rPr>
              <a:t>Included in ITT analysis </a:t>
            </a:r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(</a:t>
            </a:r>
            <a:r>
              <a:rPr lang="en-AU" sz="1600" b="1" smtClean="0">
                <a:solidFill>
                  <a:srgbClr val="4CA84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n=202</a:t>
            </a:r>
            <a:r>
              <a:rPr lang="en-AU" sz="1600" b="1" smtClean="0">
                <a:latin typeface="Trebuchet MS" panose="020B0603020202020204" pitchFamily="34" charset="0"/>
                <a:cs typeface="Arial" panose="020B0604020202020204" pitchFamily="34" charset="0"/>
              </a:rPr>
              <a:t>)</a:t>
            </a:r>
            <a:endParaRPr lang="en-AU" sz="1600" b="1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2695170" y="3902889"/>
            <a:ext cx="4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660228" y="3902889"/>
            <a:ext cx="4" cy="144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2699792" y="4406945"/>
            <a:ext cx="4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6732236" y="4406945"/>
            <a:ext cx="4" cy="108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6724909" y="6135137"/>
            <a:ext cx="7331" cy="1123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0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Baseline characteristics </a:t>
            </a:r>
            <a:r>
              <a:rPr lang="en-US" sz="3200" smtClean="0">
                <a:latin typeface="Trebuchet MS" panose="020B0603020202020204" pitchFamily="34" charset="0"/>
              </a:rPr>
              <a:t>(1/2)</a:t>
            </a:r>
            <a:endParaRPr lang="en-US" sz="3200"/>
          </a:p>
        </p:txBody>
      </p:sp>
      <p:graphicFrame>
        <p:nvGraphicFramePr>
          <p:cNvPr id="4" name="Group 9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9278219"/>
              </p:ext>
            </p:extLst>
          </p:nvPr>
        </p:nvGraphicFramePr>
        <p:xfrm>
          <a:off x="107504" y="1196752"/>
          <a:ext cx="8784976" cy="5007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926"/>
                <a:gridCol w="1811069"/>
                <a:gridCol w="1746827"/>
                <a:gridCol w="1828154"/>
              </a:tblGrid>
              <a:tr h="4981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PBO (n=207)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MVC (n=202)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Total (n=409)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b" horzOverflow="overflow"/>
                </a:tc>
              </a:tr>
              <a:tr h="560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Age, years, median [range]</a:t>
                      </a:r>
                      <a:endParaRPr kumimoji="0" lang="en-CA" alt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42 [21-74]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42 [21-70]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42 [21-74]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</a:tr>
              <a:tr h="4282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Male</a:t>
                      </a:r>
                      <a:endParaRPr kumimoji="0" lang="en-CA" alt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173 (83.6 %)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174 (86.1 %)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347 (84.8 %)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</a:tr>
              <a:tr h="4696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Sub-Saharan-Africa</a:t>
                      </a:r>
                      <a:endParaRPr kumimoji="0" lang="en-CA" alt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34 (16.4 %)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27 (13.3 %)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61 (14.9 %)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</a:tr>
              <a:tr h="6176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b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Men who have sex with men</a:t>
                      </a:r>
                      <a:endParaRPr kumimoji="0" lang="en-CA" altLang="fr-FR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102 (49.3 %)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104 (51.5 %)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206 (50.3 %)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1443" marR="91443" marT="45726" marB="45726" anchor="ctr" horzOverflow="overflow"/>
                </a:tc>
              </a:tr>
              <a:tr h="529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Baseline HIV VL, (log10) (cp/mL)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5.5 </a:t>
                      </a:r>
                      <a:r>
                        <a:rPr kumimoji="0" 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[3.5-6.7]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5.4 </a:t>
                      </a:r>
                      <a:r>
                        <a:rPr kumimoji="0" 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[1.9-6.7]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5.4 </a:t>
                      </a:r>
                      <a:r>
                        <a:rPr kumimoji="0" 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[1.9-6.7]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</a:tr>
              <a:tr h="44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&lt;100,000 cp/mL</a:t>
                      </a:r>
                      <a:endParaRPr kumimoji="0" lang="en-CA" altLang="fr-FR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54 (26.1 %)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54 (27.0 %)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108 (26.5 %)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</a:tr>
              <a:tr h="44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100,000</a:t>
                      </a: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  <a:sym typeface="Symbol" pitchFamily="18" charset="2"/>
                        </a:rPr>
                        <a:t> -</a:t>
                      </a: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500,000</a:t>
                      </a: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  <a:sym typeface="Symbol" pitchFamily="18" charset="2"/>
                        </a:rPr>
                        <a:t> cp/mL</a:t>
                      </a:r>
                      <a:endParaRPr kumimoji="0" lang="en-CA" altLang="fr-FR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88 (42.5 %)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98 (49.0 %)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186 (45.7 %)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</a:tr>
              <a:tr h="44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CA" alt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&gt;500,000 cp/mL</a:t>
                      </a:r>
                      <a:endParaRPr kumimoji="0" lang="en-CA" altLang="fr-FR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65 (31.4 %)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48 (24.0 %)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113 (27.8 %)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</a:tr>
              <a:tr h="448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R5 Tropism at D0††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144 (70.9%)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123 (62.1 %)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u="none" strike="noStrike" kern="1200" cap="none" normalizeH="0" baseline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267 (66.6 %)</a:t>
                      </a:r>
                      <a:endParaRPr kumimoji="0" lang="fr-FR" altLang="fr-FR" sz="1800" b="0" i="0" u="none" strike="noStrike" kern="1200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2" marR="91452" marT="45736" marB="45736" anchor="ctr" horzOverflow="overflow"/>
                </a:tc>
              </a:tr>
            </a:tbl>
          </a:graphicData>
        </a:graphic>
      </p:graphicFrame>
      <p:sp>
        <p:nvSpPr>
          <p:cNvPr id="5" name="Text Box 614"/>
          <p:cNvSpPr txBox="1">
            <a:spLocks noChangeArrowheads="1"/>
          </p:cNvSpPr>
          <p:nvPr/>
        </p:nvSpPr>
        <p:spPr bwMode="auto">
          <a:xfrm>
            <a:off x="198485" y="6290156"/>
            <a:ext cx="89185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fr-FR" sz="1400" i="1" smtClean="0">
                <a:solidFill>
                  <a:schemeClr val="accent1"/>
                </a:solidFill>
                <a:latin typeface="Trebuchet MS" panose="020B0603020202020204" pitchFamily="34" charset="0"/>
              </a:rPr>
              <a:t>†† : 4 missing values in PBO group and 4 missing values in MVC group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7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363"/>
            <a:ext cx="8229600" cy="1143000"/>
          </a:xfrm>
        </p:spPr>
        <p:txBody>
          <a:bodyPr/>
          <a:lstStyle/>
          <a:p>
            <a:r>
              <a:rPr lang="en-US" sz="4000" smtClean="0">
                <a:latin typeface="Trebuchet MS" panose="020B0603020202020204" pitchFamily="34" charset="0"/>
              </a:rPr>
              <a:t>Baseline characteristics </a:t>
            </a:r>
            <a:r>
              <a:rPr lang="fr-FR" sz="3200" smtClean="0">
                <a:latin typeface="Trebuchet MS" panose="020B0603020202020204" pitchFamily="34" charset="0"/>
              </a:rPr>
              <a:t>(</a:t>
            </a:r>
            <a:r>
              <a:rPr lang="fr-FR" sz="3200">
                <a:latin typeface="Trebuchet MS" panose="020B0603020202020204" pitchFamily="34" charset="0"/>
              </a:rPr>
              <a:t>2/2)</a:t>
            </a:r>
            <a:endParaRPr lang="fr-FR" sz="3200"/>
          </a:p>
        </p:txBody>
      </p:sp>
      <p:graphicFrame>
        <p:nvGraphicFramePr>
          <p:cNvPr id="4" name="Group 14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740489"/>
              </p:ext>
            </p:extLst>
          </p:nvPr>
        </p:nvGraphicFramePr>
        <p:xfrm>
          <a:off x="251520" y="1243495"/>
          <a:ext cx="8640961" cy="519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971"/>
                <a:gridCol w="1655007"/>
                <a:gridCol w="1946051"/>
                <a:gridCol w="1657932"/>
              </a:tblGrid>
              <a:tr h="449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PBO (n=207)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MVC (n=202)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Total (n=409)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4398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CD4 cell count (/µL)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85 [0-308]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77 [3-236]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80 [0-308]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&lt;50/µL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82 (39.6%)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78 (38.6%)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160 (39.1%)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50/µL-200/µL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121 (58.5%)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116 (57.4%)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237 (58.0%)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&gt;200/µL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4 (1.9%)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 (4.0%)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12 (2.9%)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380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CD4/CD8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0.12 [0-0.84]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0.11 [0.01-0.56]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0.11 [0-0.84]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>
                    <a:solidFill>
                      <a:srgbClr val="CCCCD1"/>
                    </a:solidFill>
                  </a:tcPr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&lt;0.10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87 (42.2%)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90 (45.0%)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177 (43.6%)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0.10-0.30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99 (48.1%)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91 (45.5%)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190 (46.8%)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295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   &gt;0.30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20 (9.7%)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19 (9.5%)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i="1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39 (9.6%)</a:t>
                      </a:r>
                      <a:endParaRPr kumimoji="0" lang="en-CA" altLang="fr-FR" sz="1800" b="0" i="1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386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AIDS Defining Events at screening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83  (40.1%)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87 (43.1%)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170 (41.6%)</a:t>
                      </a:r>
                      <a:endParaRPr kumimoji="0" lang="en-CA" alt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269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fr-FR" sz="1800" b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Antiretroviral treatment</a:t>
                      </a:r>
                      <a:endParaRPr kumimoji="0" lang="en-CA" altLang="fr-FR" sz="1800" b="1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CA" altLang="fr-FR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CA" altLang="fr-FR" sz="1800" b="0" i="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endParaRPr lang="en-CA" noProof="0"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</a:tr>
              <a:tr h="386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II based regimen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i="1" noProof="0" smtClean="0">
                          <a:latin typeface="Trebuchet MS" panose="020B0603020202020204" pitchFamily="34" charset="0"/>
                        </a:rPr>
                        <a:t>33 (15.9%)</a:t>
                      </a:r>
                      <a:endParaRPr lang="en-CA" i="1" noProof="0"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29 (14.4%)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62 (15.2%)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386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NNRTI based regimen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i="1" noProof="0" smtClean="0">
                          <a:latin typeface="Trebuchet MS" panose="020B0603020202020204" pitchFamily="34" charset="0"/>
                        </a:rPr>
                        <a:t>32 (15.5%)</a:t>
                      </a:r>
                      <a:endParaRPr lang="en-CA" i="1" noProof="0"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32 (15.8%)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64 (15.6%)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  <a:tr h="3806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altLang="fr-FR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                PI based regimen</a:t>
                      </a:r>
                      <a:endParaRPr kumimoji="0" lang="en-CA" altLang="fr-FR" sz="1800" b="0" i="1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1" marB="45721" anchor="b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CA" i="1" noProof="0" smtClean="0">
                          <a:latin typeface="Trebuchet MS" panose="020B0603020202020204" pitchFamily="34" charset="0"/>
                        </a:rPr>
                        <a:t>142 (68.6%)</a:t>
                      </a:r>
                      <a:endParaRPr lang="en-CA" i="1" noProof="0">
                        <a:latin typeface="Trebuchet MS" panose="020B0603020202020204" pitchFamily="34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141 (69.8%)</a:t>
                      </a:r>
                      <a:endParaRPr kumimoji="0" lang="en-CA" sz="1800" b="0" i="1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CA" sz="1800" i="1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Trebuchet MS" panose="020B0603020202020204" pitchFamily="34" charset="0"/>
                        </a:rPr>
                        <a:t>283 (69.2%)</a:t>
                      </a:r>
                      <a:endParaRPr kumimoji="0" lang="en-CA" sz="1800" b="0" i="1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1" marB="4572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133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760" y="326968"/>
            <a:ext cx="8892480" cy="713747"/>
          </a:xfrm>
        </p:spPr>
        <p:txBody>
          <a:bodyPr>
            <a:normAutofit fontScale="90000"/>
          </a:bodyPr>
          <a:lstStyle/>
          <a:p>
            <a:r>
              <a:rPr lang="en-AU" smtClean="0">
                <a:latin typeface="Trebuchet MS" panose="020B0603020202020204" pitchFamily="34" charset="0"/>
              </a:rPr>
              <a:t>Primary endpoint and its components</a:t>
            </a:r>
            <a:r>
              <a:rPr lang="en-AU" sz="4100" smtClean="0">
                <a:latin typeface="Trebuchet MS" panose="020B0603020202020204" pitchFamily="34" charset="0"/>
              </a:rPr>
              <a:t/>
            </a:r>
            <a:br>
              <a:rPr lang="en-AU" sz="4100" smtClean="0">
                <a:latin typeface="Trebuchet MS" panose="020B0603020202020204" pitchFamily="34" charset="0"/>
              </a:rPr>
            </a:br>
            <a:endParaRPr lang="en-AU"/>
          </a:p>
        </p:txBody>
      </p:sp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199" b="1590"/>
          <a:stretch/>
        </p:blipFill>
        <p:spPr>
          <a:xfrm>
            <a:off x="1120134" y="1040715"/>
            <a:ext cx="7445075" cy="4850679"/>
          </a:xfrm>
        </p:spPr>
      </p:pic>
      <p:sp>
        <p:nvSpPr>
          <p:cNvPr id="5" name="Rectangle 4"/>
          <p:cNvSpPr/>
          <p:nvPr/>
        </p:nvSpPr>
        <p:spPr>
          <a:xfrm>
            <a:off x="990752" y="5660562"/>
            <a:ext cx="3851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smtClean="0">
                <a:solidFill>
                  <a:schemeClr val="accent1"/>
                </a:solidFill>
                <a:latin typeface="Trebuchet MS" panose="020B0603020202020204" pitchFamily="34" charset="0"/>
              </a:rPr>
              <a:t>Cox regression model adjusted for stratification factors</a:t>
            </a:r>
            <a:endParaRPr lang="en-AU" sz="120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7694" y="6215999"/>
            <a:ext cx="838117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lang="en-AU" sz="1400">
                <a:latin typeface="Trebuchet MS"/>
                <a:cs typeface="Trebuchet MS"/>
              </a:rPr>
              <a:t>During the 72 weeks of follow-up, a total of 74 events were reported in 53 participants: 42 events in 27 participants in the </a:t>
            </a:r>
            <a:r>
              <a:rPr lang="en-AU" sz="1400">
                <a:solidFill>
                  <a:srgbClr val="4CA84A"/>
                </a:solidFill>
                <a:latin typeface="Trebuchet MS"/>
                <a:cs typeface="Trebuchet MS"/>
              </a:rPr>
              <a:t>Placebo</a:t>
            </a:r>
            <a:r>
              <a:rPr lang="en-AU" sz="1400">
                <a:latin typeface="Trebuchet MS"/>
                <a:cs typeface="Trebuchet MS"/>
              </a:rPr>
              <a:t> group, and 32 events in 26 participants in the </a:t>
            </a:r>
            <a:r>
              <a:rPr lang="en-AU" sz="1400" err="1">
                <a:solidFill>
                  <a:srgbClr val="4CA84A"/>
                </a:solidFill>
                <a:latin typeface="Trebuchet MS"/>
                <a:cs typeface="Trebuchet MS"/>
              </a:rPr>
              <a:t>Maraviroc</a:t>
            </a:r>
            <a:r>
              <a:rPr lang="en-AU" sz="1400">
                <a:latin typeface="Trebuchet MS"/>
                <a:cs typeface="Trebuchet MS"/>
              </a:rPr>
              <a:t> group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841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A82F6E"/>
      </a:dk2>
      <a:lt2>
        <a:srgbClr val="52508B"/>
      </a:lt2>
      <a:accent1>
        <a:srgbClr val="111355"/>
      </a:accent1>
      <a:accent2>
        <a:srgbClr val="E32634"/>
      </a:accent2>
      <a:accent3>
        <a:srgbClr val="4BAD31"/>
      </a:accent3>
      <a:accent4>
        <a:srgbClr val="592C77"/>
      </a:accent4>
      <a:accent5>
        <a:srgbClr val="00AAB6"/>
      </a:accent5>
      <a:accent6>
        <a:srgbClr val="96714C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2328</Words>
  <Application>Microsoft Macintosh PowerPoint</Application>
  <PresentationFormat>Bildschirmpräsentation (4:3)</PresentationFormat>
  <Paragraphs>302</Paragraphs>
  <Slides>18</Slides>
  <Notes>18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Thème Office</vt:lpstr>
      <vt:lpstr>ANRS 146 - GeSIDA 7211 OPTIMAL  Optimized Phase III Trial of Immuno-stimulation with Maraviroc, a CCR5 antagonist, combined with Anti Retroviral Therapy (cART) in advanced, Late diagnosed HIV-1 infected patients with an AIDS-defining event and/or CD4 counts  200 cells/mm3 </vt:lpstr>
      <vt:lpstr>Conflict of interest disclosure</vt:lpstr>
      <vt:lpstr>Background</vt:lpstr>
      <vt:lpstr>Design </vt:lpstr>
      <vt:lpstr>Events considered as primary endpoint</vt:lpstr>
      <vt:lpstr>Enrolment and randomization</vt:lpstr>
      <vt:lpstr>Baseline characteristics (1/2)</vt:lpstr>
      <vt:lpstr>Baseline characteristics (2/2)</vt:lpstr>
      <vt:lpstr>Primary endpoint and its components </vt:lpstr>
      <vt:lpstr>Sub-group analysis</vt:lpstr>
      <vt:lpstr>Kaplan-Meier curves for the Primary endpoints</vt:lpstr>
      <vt:lpstr>Modifying effect on the incidence of events according to period (post hoc analysis)</vt:lpstr>
      <vt:lpstr>Virological success  Snapshot method </vt:lpstr>
      <vt:lpstr>Evolution of CD4 T cell count</vt:lpstr>
      <vt:lpstr>Safety</vt:lpstr>
      <vt:lpstr>Conclusions</vt:lpstr>
      <vt:lpstr>Acknowledgments (1/2)</vt:lpstr>
      <vt:lpstr>Acknowledgments (2/2)</vt:lpstr>
    </vt:vector>
  </TitlesOfParts>
  <Company>Inserm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muriele.matignon</dc:creator>
  <cp:lastModifiedBy>Ramona Pauli</cp:lastModifiedBy>
  <cp:revision>68</cp:revision>
  <dcterms:created xsi:type="dcterms:W3CDTF">2017-07-24T13:52:08Z</dcterms:created>
  <dcterms:modified xsi:type="dcterms:W3CDTF">2017-07-24T13:54:14Z</dcterms:modified>
</cp:coreProperties>
</file>